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74" r:id="rId6"/>
    <p:sldId id="303" r:id="rId7"/>
    <p:sldId id="276" r:id="rId8"/>
    <p:sldId id="278" r:id="rId9"/>
    <p:sldId id="279" r:id="rId10"/>
    <p:sldId id="283" r:id="rId11"/>
    <p:sldId id="291" r:id="rId12"/>
    <p:sldId id="307" r:id="rId13"/>
    <p:sldId id="293" r:id="rId14"/>
    <p:sldId id="284" r:id="rId15"/>
    <p:sldId id="281" r:id="rId16"/>
    <p:sldId id="285" r:id="rId17"/>
    <p:sldId id="282" r:id="rId18"/>
    <p:sldId id="294" r:id="rId19"/>
    <p:sldId id="286" r:id="rId20"/>
    <p:sldId id="298" r:id="rId21"/>
    <p:sldId id="296" r:id="rId22"/>
    <p:sldId id="287" r:id="rId23"/>
    <p:sldId id="299" r:id="rId24"/>
    <p:sldId id="290" r:id="rId25"/>
    <p:sldId id="308" r:id="rId26"/>
    <p:sldId id="301" r:id="rId27"/>
    <p:sldId id="300" r:id="rId28"/>
    <p:sldId id="302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1566E-DDE2-47AE-BB57-20D574840940}" v="3" dt="2021-11-10T18:03:29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herme Borba Dantas" userId="00410f6d-229e-417f-b81a-79ae887dfa21" providerId="ADAL" clId="{AED1566E-DDE2-47AE-BB57-20D574840940}"/>
    <pc:docChg chg="custSel modSld">
      <pc:chgData name="Guilherme Borba Dantas" userId="00410f6d-229e-417f-b81a-79ae887dfa21" providerId="ADAL" clId="{AED1566E-DDE2-47AE-BB57-20D574840940}" dt="2021-11-10T18:18:20.038" v="1664" actId="6549"/>
      <pc:docMkLst>
        <pc:docMk/>
      </pc:docMkLst>
      <pc:sldChg chg="addSp delSp modSp mod">
        <pc:chgData name="Guilherme Borba Dantas" userId="00410f6d-229e-417f-b81a-79ae887dfa21" providerId="ADAL" clId="{AED1566E-DDE2-47AE-BB57-20D574840940}" dt="2021-11-10T18:12:59.252" v="1456" actId="20577"/>
        <pc:sldMkLst>
          <pc:docMk/>
          <pc:sldMk cId="610580932" sldId="287"/>
        </pc:sldMkLst>
        <pc:spChg chg="add del mod">
          <ac:chgData name="Guilherme Borba Dantas" userId="00410f6d-229e-417f-b81a-79ae887dfa21" providerId="ADAL" clId="{AED1566E-DDE2-47AE-BB57-20D574840940}" dt="2021-11-10T18:03:34.342" v="1094" actId="478"/>
          <ac:spMkLst>
            <pc:docMk/>
            <pc:sldMk cId="610580932" sldId="287"/>
            <ac:spMk id="2" creationId="{F907C1BC-9C55-45EE-A266-47ABB44687B6}"/>
          </ac:spMkLst>
        </pc:spChg>
        <pc:spChg chg="add mod">
          <ac:chgData name="Guilherme Borba Dantas" userId="00410f6d-229e-417f-b81a-79ae887dfa21" providerId="ADAL" clId="{AED1566E-DDE2-47AE-BB57-20D574840940}" dt="2021-11-10T18:11:54.627" v="1446" actId="14100"/>
          <ac:spMkLst>
            <pc:docMk/>
            <pc:sldMk cId="610580932" sldId="287"/>
            <ac:spMk id="3" creationId="{A9763ED7-0719-48BC-BC67-DF59B03A7A72}"/>
          </ac:spMkLst>
        </pc:spChg>
        <pc:spChg chg="mod">
          <ac:chgData name="Guilherme Borba Dantas" userId="00410f6d-229e-417f-b81a-79ae887dfa21" providerId="ADAL" clId="{AED1566E-DDE2-47AE-BB57-20D574840940}" dt="2021-11-10T18:12:59.252" v="1456" actId="20577"/>
          <ac:spMkLst>
            <pc:docMk/>
            <pc:sldMk cId="610580932" sldId="287"/>
            <ac:spMk id="12" creationId="{94356597-97B3-48DF-AF52-0F6B0C314EE2}"/>
          </ac:spMkLst>
        </pc:spChg>
        <pc:spChg chg="mod">
          <ac:chgData name="Guilherme Borba Dantas" userId="00410f6d-229e-417f-b81a-79ae887dfa21" providerId="ADAL" clId="{AED1566E-DDE2-47AE-BB57-20D574840940}" dt="2021-11-10T18:12:14.478" v="1449" actId="404"/>
          <ac:spMkLst>
            <pc:docMk/>
            <pc:sldMk cId="610580932" sldId="287"/>
            <ac:spMk id="14" creationId="{934489B0-D2C8-4BA6-BBB2-AE4415CFEB20}"/>
          </ac:spMkLst>
        </pc:spChg>
        <pc:spChg chg="mod">
          <ac:chgData name="Guilherme Borba Dantas" userId="00410f6d-229e-417f-b81a-79ae887dfa21" providerId="ADAL" clId="{AED1566E-DDE2-47AE-BB57-20D574840940}" dt="2021-11-10T18:12:25.304" v="1450" actId="404"/>
          <ac:spMkLst>
            <pc:docMk/>
            <pc:sldMk cId="610580932" sldId="287"/>
            <ac:spMk id="15" creationId="{0C5BB714-38C5-457A-A465-7DF580720838}"/>
          </ac:spMkLst>
        </pc:spChg>
        <pc:spChg chg="mod">
          <ac:chgData name="Guilherme Borba Dantas" userId="00410f6d-229e-417f-b81a-79ae887dfa21" providerId="ADAL" clId="{AED1566E-DDE2-47AE-BB57-20D574840940}" dt="2021-11-10T18:12:57.479" v="1455" actId="1076"/>
          <ac:spMkLst>
            <pc:docMk/>
            <pc:sldMk cId="610580932" sldId="287"/>
            <ac:spMk id="16" creationId="{1633741F-8090-4FE3-A29D-5C4B09A414A5}"/>
          </ac:spMkLst>
        </pc:spChg>
      </pc:sldChg>
      <pc:sldChg chg="modSp mod">
        <pc:chgData name="Guilherme Borba Dantas" userId="00410f6d-229e-417f-b81a-79ae887dfa21" providerId="ADAL" clId="{AED1566E-DDE2-47AE-BB57-20D574840940}" dt="2021-11-10T18:00:45.310" v="1057" actId="1035"/>
        <pc:sldMkLst>
          <pc:docMk/>
          <pc:sldMk cId="3933405436" sldId="296"/>
        </pc:sldMkLst>
        <pc:spChg chg="mod">
          <ac:chgData name="Guilherme Borba Dantas" userId="00410f6d-229e-417f-b81a-79ae887dfa21" providerId="ADAL" clId="{AED1566E-DDE2-47AE-BB57-20D574840940}" dt="2021-11-10T18:00:45.310" v="1057" actId="1035"/>
          <ac:spMkLst>
            <pc:docMk/>
            <pc:sldMk cId="3933405436" sldId="296"/>
            <ac:spMk id="12" creationId="{F48380AB-FDCC-4D5B-A514-99E459907C7A}"/>
          </ac:spMkLst>
        </pc:spChg>
        <pc:spChg chg="mod">
          <ac:chgData name="Guilherme Borba Dantas" userId="00410f6d-229e-417f-b81a-79ae887dfa21" providerId="ADAL" clId="{AED1566E-DDE2-47AE-BB57-20D574840940}" dt="2021-11-10T18:00:45.310" v="1057" actId="1035"/>
          <ac:spMkLst>
            <pc:docMk/>
            <pc:sldMk cId="3933405436" sldId="296"/>
            <ac:spMk id="14" creationId="{934489B0-D2C8-4BA6-BBB2-AE4415CFEB20}"/>
          </ac:spMkLst>
        </pc:spChg>
        <pc:spChg chg="mod">
          <ac:chgData name="Guilherme Borba Dantas" userId="00410f6d-229e-417f-b81a-79ae887dfa21" providerId="ADAL" clId="{AED1566E-DDE2-47AE-BB57-20D574840940}" dt="2021-11-10T18:00:45.310" v="1057" actId="1035"/>
          <ac:spMkLst>
            <pc:docMk/>
            <pc:sldMk cId="3933405436" sldId="296"/>
            <ac:spMk id="15" creationId="{0C5BB714-38C5-457A-A465-7DF580720838}"/>
          </ac:spMkLst>
        </pc:spChg>
        <pc:spChg chg="mod">
          <ac:chgData name="Guilherme Borba Dantas" userId="00410f6d-229e-417f-b81a-79ae887dfa21" providerId="ADAL" clId="{AED1566E-DDE2-47AE-BB57-20D574840940}" dt="2021-11-10T18:00:45.310" v="1057" actId="1035"/>
          <ac:spMkLst>
            <pc:docMk/>
            <pc:sldMk cId="3933405436" sldId="296"/>
            <ac:spMk id="16" creationId="{8A52610E-B215-46B0-9160-47F548BBB8CB}"/>
          </ac:spMkLst>
        </pc:spChg>
        <pc:spChg chg="mod">
          <ac:chgData name="Guilherme Borba Dantas" userId="00410f6d-229e-417f-b81a-79ae887dfa21" providerId="ADAL" clId="{AED1566E-DDE2-47AE-BB57-20D574840940}" dt="2021-11-10T18:00:35.527" v="1052" actId="1076"/>
          <ac:spMkLst>
            <pc:docMk/>
            <pc:sldMk cId="3933405436" sldId="296"/>
            <ac:spMk id="17" creationId="{2DC9F89A-9BB9-44CD-96E4-083C87ADA133}"/>
          </ac:spMkLst>
        </pc:spChg>
      </pc:sldChg>
      <pc:sldChg chg="modSp mod">
        <pc:chgData name="Guilherme Borba Dantas" userId="00410f6d-229e-417f-b81a-79ae887dfa21" providerId="ADAL" clId="{AED1566E-DDE2-47AE-BB57-20D574840940}" dt="2021-11-10T18:01:01.088" v="1091" actId="20577"/>
        <pc:sldMkLst>
          <pc:docMk/>
          <pc:sldMk cId="1953896889" sldId="298"/>
        </pc:sldMkLst>
        <pc:spChg chg="mod">
          <ac:chgData name="Guilherme Borba Dantas" userId="00410f6d-229e-417f-b81a-79ae887dfa21" providerId="ADAL" clId="{AED1566E-DDE2-47AE-BB57-20D574840940}" dt="2021-11-10T17:57:56.384" v="1011" actId="1076"/>
          <ac:spMkLst>
            <pc:docMk/>
            <pc:sldMk cId="1953896889" sldId="298"/>
            <ac:spMk id="14" creationId="{934489B0-D2C8-4BA6-BBB2-AE4415CFEB20}"/>
          </ac:spMkLst>
        </pc:spChg>
        <pc:spChg chg="mod">
          <ac:chgData name="Guilherme Borba Dantas" userId="00410f6d-229e-417f-b81a-79ae887dfa21" providerId="ADAL" clId="{AED1566E-DDE2-47AE-BB57-20D574840940}" dt="2021-11-10T17:57:37.648" v="1008" actId="1076"/>
          <ac:spMkLst>
            <pc:docMk/>
            <pc:sldMk cId="1953896889" sldId="298"/>
            <ac:spMk id="15" creationId="{0C5BB714-38C5-457A-A465-7DF580720838}"/>
          </ac:spMkLst>
        </pc:spChg>
        <pc:spChg chg="mod">
          <ac:chgData name="Guilherme Borba Dantas" userId="00410f6d-229e-417f-b81a-79ae887dfa21" providerId="ADAL" clId="{AED1566E-DDE2-47AE-BB57-20D574840940}" dt="2021-11-10T18:01:01.088" v="1091" actId="20577"/>
          <ac:spMkLst>
            <pc:docMk/>
            <pc:sldMk cId="1953896889" sldId="298"/>
            <ac:spMk id="18" creationId="{10332ACD-B694-4E1C-BC3E-220CA14674F3}"/>
          </ac:spMkLst>
        </pc:spChg>
        <pc:spChg chg="mod">
          <ac:chgData name="Guilherme Borba Dantas" userId="00410f6d-229e-417f-b81a-79ae887dfa21" providerId="ADAL" clId="{AED1566E-DDE2-47AE-BB57-20D574840940}" dt="2021-11-10T17:47:05.461" v="350" actId="20577"/>
          <ac:spMkLst>
            <pc:docMk/>
            <pc:sldMk cId="1953896889" sldId="298"/>
            <ac:spMk id="19" creationId="{9759A5C3-8A0E-469C-BF57-F3F5EFEA028B}"/>
          </ac:spMkLst>
        </pc:spChg>
      </pc:sldChg>
      <pc:sldChg chg="modSp mod">
        <pc:chgData name="Guilherme Borba Dantas" userId="00410f6d-229e-417f-b81a-79ae887dfa21" providerId="ADAL" clId="{AED1566E-DDE2-47AE-BB57-20D574840940}" dt="2021-11-10T18:18:20.038" v="1664" actId="6549"/>
        <pc:sldMkLst>
          <pc:docMk/>
          <pc:sldMk cId="3269213207" sldId="299"/>
        </pc:sldMkLst>
        <pc:spChg chg="mod">
          <ac:chgData name="Guilherme Borba Dantas" userId="00410f6d-229e-417f-b81a-79ae887dfa21" providerId="ADAL" clId="{AED1566E-DDE2-47AE-BB57-20D574840940}" dt="2021-11-10T18:15:10.502" v="1492" actId="20577"/>
          <ac:spMkLst>
            <pc:docMk/>
            <pc:sldMk cId="3269213207" sldId="299"/>
            <ac:spMk id="12" creationId="{94356597-97B3-48DF-AF52-0F6B0C314EE2}"/>
          </ac:spMkLst>
        </pc:spChg>
        <pc:spChg chg="mod">
          <ac:chgData name="Guilherme Borba Dantas" userId="00410f6d-229e-417f-b81a-79ae887dfa21" providerId="ADAL" clId="{AED1566E-DDE2-47AE-BB57-20D574840940}" dt="2021-11-10T18:18:20.038" v="1664" actId="6549"/>
          <ac:spMkLst>
            <pc:docMk/>
            <pc:sldMk cId="3269213207" sldId="299"/>
            <ac:spMk id="14" creationId="{934489B0-D2C8-4BA6-BBB2-AE4415CFEB20}"/>
          </ac:spMkLst>
        </pc:spChg>
        <pc:spChg chg="mod">
          <ac:chgData name="Guilherme Borba Dantas" userId="00410f6d-229e-417f-b81a-79ae887dfa21" providerId="ADAL" clId="{AED1566E-DDE2-47AE-BB57-20D574840940}" dt="2021-11-10T18:14:55.054" v="1484" actId="20577"/>
          <ac:spMkLst>
            <pc:docMk/>
            <pc:sldMk cId="3269213207" sldId="299"/>
            <ac:spMk id="16" creationId="{1633741F-8090-4FE3-A29D-5C4B09A414A5}"/>
          </ac:spMkLst>
        </pc:spChg>
        <pc:spChg chg="mod">
          <ac:chgData name="Guilherme Borba Dantas" userId="00410f6d-229e-417f-b81a-79ae887dfa21" providerId="ADAL" clId="{AED1566E-DDE2-47AE-BB57-20D574840940}" dt="2021-11-10T18:13:57.629" v="1461" actId="1036"/>
          <ac:spMkLst>
            <pc:docMk/>
            <pc:sldMk cId="3269213207" sldId="299"/>
            <ac:spMk id="17" creationId="{E3AB029F-F47F-4599-B15D-26A17A09B3C5}"/>
          </ac:spMkLst>
        </pc:spChg>
        <pc:spChg chg="mod">
          <ac:chgData name="Guilherme Borba Dantas" userId="00410f6d-229e-417f-b81a-79ae887dfa21" providerId="ADAL" clId="{AED1566E-DDE2-47AE-BB57-20D574840940}" dt="2021-11-10T18:13:54.727" v="1460" actId="1036"/>
          <ac:spMkLst>
            <pc:docMk/>
            <pc:sldMk cId="3269213207" sldId="299"/>
            <ac:spMk id="18" creationId="{DFC5C6F4-B53D-494B-88E4-3B552D13CD15}"/>
          </ac:spMkLst>
        </pc:spChg>
      </pc:sldChg>
      <pc:sldChg chg="modSp mod">
        <pc:chgData name="Guilherme Borba Dantas" userId="00410f6d-229e-417f-b81a-79ae887dfa21" providerId="ADAL" clId="{AED1566E-DDE2-47AE-BB57-20D574840940}" dt="2021-11-10T18:16:00.829" v="1575" actId="20577"/>
        <pc:sldMkLst>
          <pc:docMk/>
          <pc:sldMk cId="46303310" sldId="301"/>
        </pc:sldMkLst>
        <pc:spChg chg="mod">
          <ac:chgData name="Guilherme Borba Dantas" userId="00410f6d-229e-417f-b81a-79ae887dfa21" providerId="ADAL" clId="{AED1566E-DDE2-47AE-BB57-20D574840940}" dt="2021-11-10T18:16:00.829" v="1575" actId="20577"/>
          <ac:spMkLst>
            <pc:docMk/>
            <pc:sldMk cId="46303310" sldId="301"/>
            <ac:spMk id="13" creationId="{BD558CDC-E523-4FBC-A3AA-383430CF14E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02386-FBCD-4980-9130-F118DE665350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799B4D03-37FB-47C1-896B-986E047B6BED}">
      <dgm:prSet phldrT="[Texto]" custT="1"/>
      <dgm:spPr/>
      <dgm:t>
        <a:bodyPr/>
        <a:lstStyle/>
        <a:p>
          <a:r>
            <a:rPr lang="pt-BR" sz="1000">
              <a:latin typeface="Bahnschrift" panose="020B0502040204020203" pitchFamily="34" charset="0"/>
            </a:rPr>
            <a:t>Gerenciamento de Mudanças</a:t>
          </a:r>
        </a:p>
      </dgm:t>
    </dgm:pt>
    <dgm:pt modelId="{89F7F2C5-22F4-4E90-9DDC-FDCEA1F9A561}" type="parTrans" cxnId="{E96980EE-B538-43E0-A7F5-B45E6A8675AD}">
      <dgm:prSet/>
      <dgm:spPr/>
      <dgm:t>
        <a:bodyPr/>
        <a:lstStyle/>
        <a:p>
          <a:endParaRPr lang="pt-BR" sz="1000">
            <a:latin typeface="Bahnschrift" panose="020B0502040204020203" pitchFamily="34" charset="0"/>
          </a:endParaRPr>
        </a:p>
      </dgm:t>
    </dgm:pt>
    <dgm:pt modelId="{0B864295-D41A-481F-AE0F-3EE5BEF0D2CE}" type="sibTrans" cxnId="{E96980EE-B538-43E0-A7F5-B45E6A8675AD}">
      <dgm:prSet/>
      <dgm:spPr/>
      <dgm:t>
        <a:bodyPr/>
        <a:lstStyle/>
        <a:p>
          <a:endParaRPr lang="pt-BR" sz="1000">
            <a:latin typeface="Bahnschrift" panose="020B0502040204020203" pitchFamily="34" charset="0"/>
          </a:endParaRPr>
        </a:p>
      </dgm:t>
    </dgm:pt>
    <dgm:pt modelId="{7AF6C13F-4B1A-4BCE-9CB8-F22F87224333}">
      <dgm:prSet phldrT="[Texto]" custT="1"/>
      <dgm:spPr/>
      <dgm:t>
        <a:bodyPr/>
        <a:lstStyle/>
        <a:p>
          <a:r>
            <a:rPr lang="pt-BR" sz="1000" b="1">
              <a:latin typeface="Bahnschrift" panose="020B0502040204020203" pitchFamily="34" charset="0"/>
            </a:rPr>
            <a:t>Solicitante</a:t>
          </a:r>
        </a:p>
      </dgm:t>
    </dgm:pt>
    <dgm:pt modelId="{516D6A84-E218-47E5-8D6A-E50AF5B15BA4}" type="parTrans" cxnId="{74F46D44-29A0-4311-869E-9A83A3F410DF}">
      <dgm:prSet/>
      <dgm:spPr/>
      <dgm:t>
        <a:bodyPr/>
        <a:lstStyle/>
        <a:p>
          <a:endParaRPr lang="pt-BR" sz="1000">
            <a:latin typeface="Bahnschrift" panose="020B0502040204020203" pitchFamily="34" charset="0"/>
          </a:endParaRPr>
        </a:p>
      </dgm:t>
    </dgm:pt>
    <dgm:pt modelId="{CAA21679-CC49-4099-B2EC-F04C36ECF599}" type="sibTrans" cxnId="{74F46D44-29A0-4311-869E-9A83A3F410DF}">
      <dgm:prSet/>
      <dgm:spPr/>
      <dgm:t>
        <a:bodyPr/>
        <a:lstStyle/>
        <a:p>
          <a:endParaRPr lang="pt-BR" sz="1000">
            <a:latin typeface="Bahnschrift" panose="020B0502040204020203" pitchFamily="34" charset="0"/>
          </a:endParaRPr>
        </a:p>
      </dgm:t>
    </dgm:pt>
    <dgm:pt modelId="{6E64203A-2001-4FB1-8408-E1AB0A8DE495}">
      <dgm:prSet phldrT="[Texto]" custT="1"/>
      <dgm:spPr/>
      <dgm:t>
        <a:bodyPr/>
        <a:lstStyle/>
        <a:p>
          <a:r>
            <a:rPr lang="pt-BR" sz="1000" b="1">
              <a:latin typeface="Bahnschrift" panose="020B0502040204020203" pitchFamily="34" charset="0"/>
            </a:rPr>
            <a:t>Gerente de Mudanças</a:t>
          </a:r>
        </a:p>
      </dgm:t>
    </dgm:pt>
    <dgm:pt modelId="{9C77159C-43D7-4D00-AD1A-22B459AD3605}" type="parTrans" cxnId="{AE9C4642-BACC-4137-AF4D-B8268258CBD7}">
      <dgm:prSet/>
      <dgm:spPr/>
      <dgm:t>
        <a:bodyPr/>
        <a:lstStyle/>
        <a:p>
          <a:endParaRPr lang="pt-BR" sz="1000">
            <a:latin typeface="Bahnschrift" panose="020B0502040204020203" pitchFamily="34" charset="0"/>
          </a:endParaRPr>
        </a:p>
      </dgm:t>
    </dgm:pt>
    <dgm:pt modelId="{AB5E6875-AF9E-4493-B800-E422F8500B7C}" type="sibTrans" cxnId="{AE9C4642-BACC-4137-AF4D-B8268258CBD7}">
      <dgm:prSet/>
      <dgm:spPr/>
      <dgm:t>
        <a:bodyPr/>
        <a:lstStyle/>
        <a:p>
          <a:endParaRPr lang="pt-BR" sz="1000">
            <a:latin typeface="Bahnschrift" panose="020B0502040204020203" pitchFamily="34" charset="0"/>
          </a:endParaRPr>
        </a:p>
      </dgm:t>
    </dgm:pt>
    <dgm:pt modelId="{D93A090C-B90F-49FE-B914-6CF0A5EADCAF}">
      <dgm:prSet phldrT="[Texto]" custT="1"/>
      <dgm:spPr/>
      <dgm:t>
        <a:bodyPr/>
        <a:lstStyle/>
        <a:p>
          <a:r>
            <a:rPr lang="pt-BR" sz="1000" b="1">
              <a:latin typeface="Bahnschrift" panose="020B0502040204020203" pitchFamily="34" charset="0"/>
            </a:rPr>
            <a:t>Equipe Técnica</a:t>
          </a:r>
        </a:p>
      </dgm:t>
    </dgm:pt>
    <dgm:pt modelId="{6843EDBD-E1EC-489F-9793-6EE67F787FE5}" type="parTrans" cxnId="{765897C6-68CC-4F77-9A78-3E1E12FFA1DB}">
      <dgm:prSet/>
      <dgm:spPr/>
      <dgm:t>
        <a:bodyPr/>
        <a:lstStyle/>
        <a:p>
          <a:endParaRPr lang="pt-BR" sz="1000">
            <a:latin typeface="Bahnschrift" panose="020B0502040204020203" pitchFamily="34" charset="0"/>
          </a:endParaRPr>
        </a:p>
      </dgm:t>
    </dgm:pt>
    <dgm:pt modelId="{95432857-802B-470E-9FD6-C91294A7FD52}" type="sibTrans" cxnId="{765897C6-68CC-4F77-9A78-3E1E12FFA1DB}">
      <dgm:prSet/>
      <dgm:spPr/>
      <dgm:t>
        <a:bodyPr/>
        <a:lstStyle/>
        <a:p>
          <a:endParaRPr lang="pt-BR" sz="1000">
            <a:latin typeface="Bahnschrift" panose="020B0502040204020203" pitchFamily="34" charset="0"/>
          </a:endParaRPr>
        </a:p>
      </dgm:t>
    </dgm:pt>
    <dgm:pt modelId="{8421D8DF-AE37-4592-91F4-AFC291E80761}">
      <dgm:prSet phldrT="[Texto]" custT="1"/>
      <dgm:spPr/>
      <dgm:t>
        <a:bodyPr/>
        <a:lstStyle/>
        <a:p>
          <a:r>
            <a:rPr lang="pt-BR" sz="1000" b="1">
              <a:latin typeface="Bahnschrift" panose="020B0502040204020203" pitchFamily="34" charset="0"/>
            </a:rPr>
            <a:t>Comitê Consultivo de Mudanças</a:t>
          </a:r>
        </a:p>
      </dgm:t>
    </dgm:pt>
    <dgm:pt modelId="{C4584669-FEFD-4500-887C-056A3F1D637E}" type="parTrans" cxnId="{629858F2-A6C9-4425-AD82-CADB2CFD4118}">
      <dgm:prSet/>
      <dgm:spPr/>
      <dgm:t>
        <a:bodyPr/>
        <a:lstStyle/>
        <a:p>
          <a:endParaRPr lang="pt-BR" sz="1000">
            <a:latin typeface="Bahnschrift" panose="020B0502040204020203" pitchFamily="34" charset="0"/>
          </a:endParaRPr>
        </a:p>
      </dgm:t>
    </dgm:pt>
    <dgm:pt modelId="{F02A2148-2EA4-43B5-9384-DE3F1A313ADF}" type="sibTrans" cxnId="{629858F2-A6C9-4425-AD82-CADB2CFD4118}">
      <dgm:prSet/>
      <dgm:spPr/>
      <dgm:t>
        <a:bodyPr/>
        <a:lstStyle/>
        <a:p>
          <a:endParaRPr lang="pt-BR" sz="1000">
            <a:latin typeface="Bahnschrift" panose="020B0502040204020203" pitchFamily="34" charset="0"/>
          </a:endParaRPr>
        </a:p>
      </dgm:t>
    </dgm:pt>
    <dgm:pt modelId="{35C75DED-AFF1-40A8-A850-ED0144C5B3E1}" type="pres">
      <dgm:prSet presAssocID="{07A02386-FBCD-4980-9130-F118DE6653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DE29EB-4E6A-40E1-A9A1-B09C8875E334}" type="pres">
      <dgm:prSet presAssocID="{799B4D03-37FB-47C1-896B-986E047B6BED}" presName="centerShape" presStyleLbl="node0" presStyleIdx="0" presStyleCnt="1" custScaleX="128342" custScaleY="114239"/>
      <dgm:spPr/>
    </dgm:pt>
    <dgm:pt modelId="{B94A7C92-CD98-4D0A-9DFE-FE414BDDBF2E}" type="pres">
      <dgm:prSet presAssocID="{7AF6C13F-4B1A-4BCE-9CB8-F22F87224333}" presName="node" presStyleLbl="node1" presStyleIdx="0" presStyleCnt="4" custScaleX="127777" custScaleY="117626">
        <dgm:presLayoutVars>
          <dgm:bulletEnabled val="1"/>
        </dgm:presLayoutVars>
      </dgm:prSet>
      <dgm:spPr/>
    </dgm:pt>
    <dgm:pt modelId="{5E636A50-58BA-4D51-B7CF-2C42DC418DFA}" type="pres">
      <dgm:prSet presAssocID="{7AF6C13F-4B1A-4BCE-9CB8-F22F87224333}" presName="dummy" presStyleCnt="0"/>
      <dgm:spPr/>
    </dgm:pt>
    <dgm:pt modelId="{2C0CF11F-5C7B-435F-A9F7-E5336DFE231B}" type="pres">
      <dgm:prSet presAssocID="{CAA21679-CC49-4099-B2EC-F04C36ECF599}" presName="sibTrans" presStyleLbl="sibTrans2D1" presStyleIdx="0" presStyleCnt="4"/>
      <dgm:spPr/>
    </dgm:pt>
    <dgm:pt modelId="{9D47D826-A993-4C1B-B14D-1BC5FF9189A7}" type="pres">
      <dgm:prSet presAssocID="{6E64203A-2001-4FB1-8408-E1AB0A8DE495}" presName="node" presStyleLbl="node1" presStyleIdx="1" presStyleCnt="4" custScaleX="127777" custScaleY="117626" custRadScaleRad="113189" custRadScaleInc="1236">
        <dgm:presLayoutVars>
          <dgm:bulletEnabled val="1"/>
        </dgm:presLayoutVars>
      </dgm:prSet>
      <dgm:spPr/>
    </dgm:pt>
    <dgm:pt modelId="{AFA133DD-D68F-423F-A48D-7DECA38DE881}" type="pres">
      <dgm:prSet presAssocID="{6E64203A-2001-4FB1-8408-E1AB0A8DE495}" presName="dummy" presStyleCnt="0"/>
      <dgm:spPr/>
    </dgm:pt>
    <dgm:pt modelId="{8A673341-0D33-40DE-9448-9246A061BAF5}" type="pres">
      <dgm:prSet presAssocID="{AB5E6875-AF9E-4493-B800-E422F8500B7C}" presName="sibTrans" presStyleLbl="sibTrans2D1" presStyleIdx="1" presStyleCnt="4"/>
      <dgm:spPr/>
    </dgm:pt>
    <dgm:pt modelId="{42B58B96-F4A4-4318-B095-6D46A7E0071C}" type="pres">
      <dgm:prSet presAssocID="{8421D8DF-AE37-4592-91F4-AFC291E80761}" presName="node" presStyleLbl="node1" presStyleIdx="2" presStyleCnt="4" custScaleX="127777" custScaleY="117626">
        <dgm:presLayoutVars>
          <dgm:bulletEnabled val="1"/>
        </dgm:presLayoutVars>
      </dgm:prSet>
      <dgm:spPr/>
    </dgm:pt>
    <dgm:pt modelId="{6F266DEB-D788-401E-8C9F-9929E758BE24}" type="pres">
      <dgm:prSet presAssocID="{8421D8DF-AE37-4592-91F4-AFC291E80761}" presName="dummy" presStyleCnt="0"/>
      <dgm:spPr/>
    </dgm:pt>
    <dgm:pt modelId="{F0A340BC-E965-452A-8C6D-1A9808748186}" type="pres">
      <dgm:prSet presAssocID="{F02A2148-2EA4-43B5-9384-DE3F1A313ADF}" presName="sibTrans" presStyleLbl="sibTrans2D1" presStyleIdx="2" presStyleCnt="4"/>
      <dgm:spPr/>
    </dgm:pt>
    <dgm:pt modelId="{1A16767C-00F8-459B-B70B-29C0CC271F71}" type="pres">
      <dgm:prSet presAssocID="{D93A090C-B90F-49FE-B914-6CF0A5EADCAF}" presName="node" presStyleLbl="node1" presStyleIdx="3" presStyleCnt="4" custScaleX="127777" custScaleY="117626" custRadScaleRad="111719">
        <dgm:presLayoutVars>
          <dgm:bulletEnabled val="1"/>
        </dgm:presLayoutVars>
      </dgm:prSet>
      <dgm:spPr/>
    </dgm:pt>
    <dgm:pt modelId="{FA4F9A5F-6FEF-415D-B7BA-50E3264D71B9}" type="pres">
      <dgm:prSet presAssocID="{D93A090C-B90F-49FE-B914-6CF0A5EADCAF}" presName="dummy" presStyleCnt="0"/>
      <dgm:spPr/>
    </dgm:pt>
    <dgm:pt modelId="{91B9A39E-7787-493F-9B9A-9003C53C33B7}" type="pres">
      <dgm:prSet presAssocID="{95432857-802B-470E-9FD6-C91294A7FD52}" presName="sibTrans" presStyleLbl="sibTrans2D1" presStyleIdx="3" presStyleCnt="4"/>
      <dgm:spPr/>
    </dgm:pt>
  </dgm:ptLst>
  <dgm:cxnLst>
    <dgm:cxn modelId="{A8B30F00-672F-4E83-AD54-332456F4BD5E}" type="presOf" srcId="{AB5E6875-AF9E-4493-B800-E422F8500B7C}" destId="{8A673341-0D33-40DE-9448-9246A061BAF5}" srcOrd="0" destOrd="0" presId="urn:microsoft.com/office/officeart/2005/8/layout/radial6"/>
    <dgm:cxn modelId="{89B8BC15-4B60-4633-8E10-E42642A1DFB7}" type="presOf" srcId="{7AF6C13F-4B1A-4BCE-9CB8-F22F87224333}" destId="{B94A7C92-CD98-4D0A-9DFE-FE414BDDBF2E}" srcOrd="0" destOrd="0" presId="urn:microsoft.com/office/officeart/2005/8/layout/radial6"/>
    <dgm:cxn modelId="{E7BD7826-0527-416D-9215-686244B1CFD3}" type="presOf" srcId="{6E64203A-2001-4FB1-8408-E1AB0A8DE495}" destId="{9D47D826-A993-4C1B-B14D-1BC5FF9189A7}" srcOrd="0" destOrd="0" presId="urn:microsoft.com/office/officeart/2005/8/layout/radial6"/>
    <dgm:cxn modelId="{8366FD28-B5A2-4202-95F0-B6BCAA0822D2}" type="presOf" srcId="{CAA21679-CC49-4099-B2EC-F04C36ECF599}" destId="{2C0CF11F-5C7B-435F-A9F7-E5336DFE231B}" srcOrd="0" destOrd="0" presId="urn:microsoft.com/office/officeart/2005/8/layout/radial6"/>
    <dgm:cxn modelId="{AE9C4642-BACC-4137-AF4D-B8268258CBD7}" srcId="{799B4D03-37FB-47C1-896B-986E047B6BED}" destId="{6E64203A-2001-4FB1-8408-E1AB0A8DE495}" srcOrd="1" destOrd="0" parTransId="{9C77159C-43D7-4D00-AD1A-22B459AD3605}" sibTransId="{AB5E6875-AF9E-4493-B800-E422F8500B7C}"/>
    <dgm:cxn modelId="{694EB642-90B4-48B2-A209-BB63577911F6}" type="presOf" srcId="{D93A090C-B90F-49FE-B914-6CF0A5EADCAF}" destId="{1A16767C-00F8-459B-B70B-29C0CC271F71}" srcOrd="0" destOrd="0" presId="urn:microsoft.com/office/officeart/2005/8/layout/radial6"/>
    <dgm:cxn modelId="{74F46D44-29A0-4311-869E-9A83A3F410DF}" srcId="{799B4D03-37FB-47C1-896B-986E047B6BED}" destId="{7AF6C13F-4B1A-4BCE-9CB8-F22F87224333}" srcOrd="0" destOrd="0" parTransId="{516D6A84-E218-47E5-8D6A-E50AF5B15BA4}" sibTransId="{CAA21679-CC49-4099-B2EC-F04C36ECF599}"/>
    <dgm:cxn modelId="{C68EA145-FF28-4BF3-8A56-E4AC84DC81F0}" type="presOf" srcId="{95432857-802B-470E-9FD6-C91294A7FD52}" destId="{91B9A39E-7787-493F-9B9A-9003C53C33B7}" srcOrd="0" destOrd="0" presId="urn:microsoft.com/office/officeart/2005/8/layout/radial6"/>
    <dgm:cxn modelId="{EF276E4D-03B6-49EE-AA1B-16832FC51D3A}" type="presOf" srcId="{8421D8DF-AE37-4592-91F4-AFC291E80761}" destId="{42B58B96-F4A4-4318-B095-6D46A7E0071C}" srcOrd="0" destOrd="0" presId="urn:microsoft.com/office/officeart/2005/8/layout/radial6"/>
    <dgm:cxn modelId="{38A1406F-25F4-4D03-B6D0-6376884A8207}" type="presOf" srcId="{799B4D03-37FB-47C1-896B-986E047B6BED}" destId="{FADE29EB-4E6A-40E1-A9A1-B09C8875E334}" srcOrd="0" destOrd="0" presId="urn:microsoft.com/office/officeart/2005/8/layout/radial6"/>
    <dgm:cxn modelId="{CE6E8A51-A46F-4BEC-9104-A41AE4F3B6A0}" type="presOf" srcId="{F02A2148-2EA4-43B5-9384-DE3F1A313ADF}" destId="{F0A340BC-E965-452A-8C6D-1A9808748186}" srcOrd="0" destOrd="0" presId="urn:microsoft.com/office/officeart/2005/8/layout/radial6"/>
    <dgm:cxn modelId="{E8351FB8-ECFA-4D63-BA22-90C9E285A44C}" type="presOf" srcId="{07A02386-FBCD-4980-9130-F118DE665350}" destId="{35C75DED-AFF1-40A8-A850-ED0144C5B3E1}" srcOrd="0" destOrd="0" presId="urn:microsoft.com/office/officeart/2005/8/layout/radial6"/>
    <dgm:cxn modelId="{765897C6-68CC-4F77-9A78-3E1E12FFA1DB}" srcId="{799B4D03-37FB-47C1-896B-986E047B6BED}" destId="{D93A090C-B90F-49FE-B914-6CF0A5EADCAF}" srcOrd="3" destOrd="0" parTransId="{6843EDBD-E1EC-489F-9793-6EE67F787FE5}" sibTransId="{95432857-802B-470E-9FD6-C91294A7FD52}"/>
    <dgm:cxn modelId="{E96980EE-B538-43E0-A7F5-B45E6A8675AD}" srcId="{07A02386-FBCD-4980-9130-F118DE665350}" destId="{799B4D03-37FB-47C1-896B-986E047B6BED}" srcOrd="0" destOrd="0" parTransId="{89F7F2C5-22F4-4E90-9DDC-FDCEA1F9A561}" sibTransId="{0B864295-D41A-481F-AE0F-3EE5BEF0D2CE}"/>
    <dgm:cxn modelId="{629858F2-A6C9-4425-AD82-CADB2CFD4118}" srcId="{799B4D03-37FB-47C1-896B-986E047B6BED}" destId="{8421D8DF-AE37-4592-91F4-AFC291E80761}" srcOrd="2" destOrd="0" parTransId="{C4584669-FEFD-4500-887C-056A3F1D637E}" sibTransId="{F02A2148-2EA4-43B5-9384-DE3F1A313ADF}"/>
    <dgm:cxn modelId="{10ABD2D9-E65C-4AB9-A075-39AFA9DCA207}" type="presParOf" srcId="{35C75DED-AFF1-40A8-A850-ED0144C5B3E1}" destId="{FADE29EB-4E6A-40E1-A9A1-B09C8875E334}" srcOrd="0" destOrd="0" presId="urn:microsoft.com/office/officeart/2005/8/layout/radial6"/>
    <dgm:cxn modelId="{72A1DFBE-6384-48B2-8CD1-D6B4E2CE947E}" type="presParOf" srcId="{35C75DED-AFF1-40A8-A850-ED0144C5B3E1}" destId="{B94A7C92-CD98-4D0A-9DFE-FE414BDDBF2E}" srcOrd="1" destOrd="0" presId="urn:microsoft.com/office/officeart/2005/8/layout/radial6"/>
    <dgm:cxn modelId="{B23937F2-E9E3-4C4C-8199-245D4552BFFF}" type="presParOf" srcId="{35C75DED-AFF1-40A8-A850-ED0144C5B3E1}" destId="{5E636A50-58BA-4D51-B7CF-2C42DC418DFA}" srcOrd="2" destOrd="0" presId="urn:microsoft.com/office/officeart/2005/8/layout/radial6"/>
    <dgm:cxn modelId="{CD6A32FF-3BDF-4E55-A6CD-E62F2DBAE348}" type="presParOf" srcId="{35C75DED-AFF1-40A8-A850-ED0144C5B3E1}" destId="{2C0CF11F-5C7B-435F-A9F7-E5336DFE231B}" srcOrd="3" destOrd="0" presId="urn:microsoft.com/office/officeart/2005/8/layout/radial6"/>
    <dgm:cxn modelId="{B398CD42-C996-46AB-9016-FCA1C7F196FD}" type="presParOf" srcId="{35C75DED-AFF1-40A8-A850-ED0144C5B3E1}" destId="{9D47D826-A993-4C1B-B14D-1BC5FF9189A7}" srcOrd="4" destOrd="0" presId="urn:microsoft.com/office/officeart/2005/8/layout/radial6"/>
    <dgm:cxn modelId="{8347020B-ADDE-4BE8-9480-9E98F78B49D5}" type="presParOf" srcId="{35C75DED-AFF1-40A8-A850-ED0144C5B3E1}" destId="{AFA133DD-D68F-423F-A48D-7DECA38DE881}" srcOrd="5" destOrd="0" presId="urn:microsoft.com/office/officeart/2005/8/layout/radial6"/>
    <dgm:cxn modelId="{7E6AC776-2E1B-4562-AA6C-5030691C5756}" type="presParOf" srcId="{35C75DED-AFF1-40A8-A850-ED0144C5B3E1}" destId="{8A673341-0D33-40DE-9448-9246A061BAF5}" srcOrd="6" destOrd="0" presId="urn:microsoft.com/office/officeart/2005/8/layout/radial6"/>
    <dgm:cxn modelId="{8CCF4B9A-25E3-4CF1-A7CC-661B8869989C}" type="presParOf" srcId="{35C75DED-AFF1-40A8-A850-ED0144C5B3E1}" destId="{42B58B96-F4A4-4318-B095-6D46A7E0071C}" srcOrd="7" destOrd="0" presId="urn:microsoft.com/office/officeart/2005/8/layout/radial6"/>
    <dgm:cxn modelId="{DA28277C-2435-42FA-AB5E-C121FA9503F8}" type="presParOf" srcId="{35C75DED-AFF1-40A8-A850-ED0144C5B3E1}" destId="{6F266DEB-D788-401E-8C9F-9929E758BE24}" srcOrd="8" destOrd="0" presId="urn:microsoft.com/office/officeart/2005/8/layout/radial6"/>
    <dgm:cxn modelId="{DB30DC3D-8D07-45C6-95D5-BF7B53BDB749}" type="presParOf" srcId="{35C75DED-AFF1-40A8-A850-ED0144C5B3E1}" destId="{F0A340BC-E965-452A-8C6D-1A9808748186}" srcOrd="9" destOrd="0" presId="urn:microsoft.com/office/officeart/2005/8/layout/radial6"/>
    <dgm:cxn modelId="{E1F3C9DC-DC19-4739-8E55-44D41A712EFF}" type="presParOf" srcId="{35C75DED-AFF1-40A8-A850-ED0144C5B3E1}" destId="{1A16767C-00F8-459B-B70B-29C0CC271F71}" srcOrd="10" destOrd="0" presId="urn:microsoft.com/office/officeart/2005/8/layout/radial6"/>
    <dgm:cxn modelId="{B93CB087-6102-499E-B448-35B777111982}" type="presParOf" srcId="{35C75DED-AFF1-40A8-A850-ED0144C5B3E1}" destId="{FA4F9A5F-6FEF-415D-B7BA-50E3264D71B9}" srcOrd="11" destOrd="0" presId="urn:microsoft.com/office/officeart/2005/8/layout/radial6"/>
    <dgm:cxn modelId="{04094E38-BDD2-44DB-A376-27553309031B}" type="presParOf" srcId="{35C75DED-AFF1-40A8-A850-ED0144C5B3E1}" destId="{91B9A39E-7787-493F-9B9A-9003C53C33B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9A39E-7787-493F-9B9A-9003C53C33B7}">
      <dsp:nvSpPr>
        <dsp:cNvPr id="0" name=""/>
        <dsp:cNvSpPr/>
      </dsp:nvSpPr>
      <dsp:spPr>
        <a:xfrm>
          <a:off x="1551194" y="425907"/>
          <a:ext cx="2904031" cy="2904031"/>
        </a:xfrm>
        <a:prstGeom prst="blockArc">
          <a:avLst>
            <a:gd name="adj1" fmla="val 10776302"/>
            <a:gd name="adj2" fmla="val 1660388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340BC-E965-452A-8C6D-1A9808748186}">
      <dsp:nvSpPr>
        <dsp:cNvPr id="0" name=""/>
        <dsp:cNvSpPr/>
      </dsp:nvSpPr>
      <dsp:spPr>
        <a:xfrm>
          <a:off x="1551194" y="445461"/>
          <a:ext cx="2904031" cy="2904031"/>
        </a:xfrm>
        <a:prstGeom prst="blockArc">
          <a:avLst>
            <a:gd name="adj1" fmla="val 4996120"/>
            <a:gd name="adj2" fmla="val 10823698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73341-0D33-40DE-9448-9246A061BAF5}">
      <dsp:nvSpPr>
        <dsp:cNvPr id="0" name=""/>
        <dsp:cNvSpPr/>
      </dsp:nvSpPr>
      <dsp:spPr>
        <a:xfrm>
          <a:off x="1904471" y="448069"/>
          <a:ext cx="2904031" cy="2904031"/>
        </a:xfrm>
        <a:prstGeom prst="blockArc">
          <a:avLst>
            <a:gd name="adj1" fmla="val 21595162"/>
            <a:gd name="adj2" fmla="val 5854651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CF11F-5C7B-435F-A9F7-E5336DFE231B}">
      <dsp:nvSpPr>
        <dsp:cNvPr id="0" name=""/>
        <dsp:cNvSpPr/>
      </dsp:nvSpPr>
      <dsp:spPr>
        <a:xfrm>
          <a:off x="1904653" y="423274"/>
          <a:ext cx="2904031" cy="2904031"/>
        </a:xfrm>
        <a:prstGeom prst="blockArc">
          <a:avLst>
            <a:gd name="adj1" fmla="val 15744905"/>
            <a:gd name="adj2" fmla="val 55264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E29EB-4E6A-40E1-A9A1-B09C8875E334}">
      <dsp:nvSpPr>
        <dsp:cNvPr id="0" name=""/>
        <dsp:cNvSpPr/>
      </dsp:nvSpPr>
      <dsp:spPr>
        <a:xfrm>
          <a:off x="2311417" y="1123946"/>
          <a:ext cx="1716079" cy="1527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latin typeface="Bahnschrift" panose="020B0502040204020203" pitchFamily="34" charset="0"/>
            </a:rPr>
            <a:t>Gerenciamento de Mudanças</a:t>
          </a:r>
        </a:p>
      </dsp:txBody>
      <dsp:txXfrm>
        <a:off x="2562731" y="1347644"/>
        <a:ext cx="1213451" cy="1080110"/>
      </dsp:txXfrm>
    </dsp:sp>
    <dsp:sp modelId="{B94A7C92-CD98-4D0A-9DFE-FE414BDDBF2E}">
      <dsp:nvSpPr>
        <dsp:cNvPr id="0" name=""/>
        <dsp:cNvSpPr/>
      </dsp:nvSpPr>
      <dsp:spPr>
        <a:xfrm>
          <a:off x="2571473" y="-81098"/>
          <a:ext cx="1195967" cy="110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>
              <a:latin typeface="Bahnschrift" panose="020B0502040204020203" pitchFamily="34" charset="0"/>
            </a:rPr>
            <a:t>Solicitante</a:t>
          </a:r>
        </a:p>
      </dsp:txBody>
      <dsp:txXfrm>
        <a:off x="2746618" y="80133"/>
        <a:ext cx="845677" cy="778494"/>
      </dsp:txXfrm>
    </dsp:sp>
    <dsp:sp modelId="{9D47D826-A993-4C1B-B14D-1BC5FF9189A7}">
      <dsp:nvSpPr>
        <dsp:cNvPr id="0" name=""/>
        <dsp:cNvSpPr/>
      </dsp:nvSpPr>
      <dsp:spPr>
        <a:xfrm>
          <a:off x="4176822" y="1347611"/>
          <a:ext cx="1195967" cy="110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>
              <a:latin typeface="Bahnschrift" panose="020B0502040204020203" pitchFamily="34" charset="0"/>
            </a:rPr>
            <a:t>Gerente de Mudanças</a:t>
          </a:r>
        </a:p>
      </dsp:txBody>
      <dsp:txXfrm>
        <a:off x="4351967" y="1508842"/>
        <a:ext cx="845677" cy="778494"/>
      </dsp:txXfrm>
    </dsp:sp>
    <dsp:sp modelId="{42B58B96-F4A4-4318-B095-6D46A7E0071C}">
      <dsp:nvSpPr>
        <dsp:cNvPr id="0" name=""/>
        <dsp:cNvSpPr/>
      </dsp:nvSpPr>
      <dsp:spPr>
        <a:xfrm>
          <a:off x="2571473" y="2755542"/>
          <a:ext cx="1195967" cy="110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>
              <a:latin typeface="Bahnschrift" panose="020B0502040204020203" pitchFamily="34" charset="0"/>
            </a:rPr>
            <a:t>Comitê Consultivo de Mudanças</a:t>
          </a:r>
        </a:p>
      </dsp:txBody>
      <dsp:txXfrm>
        <a:off x="2746618" y="2916773"/>
        <a:ext cx="845677" cy="778494"/>
      </dsp:txXfrm>
    </dsp:sp>
    <dsp:sp modelId="{1A16767C-00F8-459B-B70B-29C0CC271F71}">
      <dsp:nvSpPr>
        <dsp:cNvPr id="0" name=""/>
        <dsp:cNvSpPr/>
      </dsp:nvSpPr>
      <dsp:spPr>
        <a:xfrm>
          <a:off x="986940" y="1337221"/>
          <a:ext cx="1195967" cy="110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>
              <a:latin typeface="Bahnschrift" panose="020B0502040204020203" pitchFamily="34" charset="0"/>
            </a:rPr>
            <a:t>Equipe Técnica</a:t>
          </a:r>
        </a:p>
      </dsp:txBody>
      <dsp:txXfrm>
        <a:off x="1162085" y="1498452"/>
        <a:ext cx="845677" cy="77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7B519-D26A-47B0-943C-12BE88186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319538-511B-4928-B86A-754A3117F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19B9A1-DA38-4A43-A9AC-4D9ECE1A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1D32EA-AB0C-43BD-9CE3-03BEEE1F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2A5493-4AE0-482D-B43F-48429E40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89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4FF93-C47F-44A8-8061-B9A6A707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C3CD8B-5673-4F3F-B516-FB71E9908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E2D279-12C6-4DE5-8E52-BB9205CE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D70547-536B-4D7B-8701-D034DEE6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29C7EE-F6FE-4258-8532-D8412AA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99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E8DFC0-C170-4356-90BD-828F8AA80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CA64E6-8C5F-4183-9C32-37A37E856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42A557-9D97-44C8-9F0C-734A4EB2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7FDC9C-1600-4F01-812F-519C98AE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877679-9071-461F-8164-514BF12D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30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C82BF-FDCC-49CD-94B1-383FCBB1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F40A9A-25C8-49C4-874A-2D4A8E4C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6B7E1D-2E1E-4C4D-BEA0-23DF9934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C1B31-25E9-4181-84A8-988A0035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34EDA-FD91-4526-9EC2-6B1E93CE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4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82F2E-83CD-4888-9589-E9D1CBB5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F5FA73-0146-41BD-AB4A-990A02586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F7CADF-0339-4C76-9FAA-C1425112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6366E1-C879-4510-B1E1-C1604970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A0D76B-7996-43B0-974F-F2C33C26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62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EFE06-5740-40D0-9F02-5C68A614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C393A7-5CDA-4803-88C2-C8634A01A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E52AEA-5DA6-46E7-A17B-1A85EC333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59B8DB-CD70-4CBD-A098-304C159B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5F03F9-ABCB-4FA6-96A5-61F7EFAF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4E17FE-1F76-4227-8A69-C11FACA9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75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2E809-51A7-46D7-BD15-BBB47237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B0D2CF-258A-44A5-BFEF-7A263BCAE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FE93FD-C176-4F76-9098-1EAB39413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171982-5083-4485-8CD2-0B9B3BC64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B76427E-24D8-442E-8CB2-7701C2C02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216153-8E8B-47EE-9528-C4682590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B0BAC2D-F230-4F3D-A3A0-3DD1A511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C7D37A-11CA-4450-9A7C-E04DD864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98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60CD7-90C6-445D-B2AE-27E7BEB7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547BA0-95FD-46BC-A05C-3ED220C4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979EEE-E6AE-4657-8C91-E3C25F86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BD9343-5511-4952-A70B-9039AD01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16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394ED9-59F2-4D19-BD37-5F553095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F6931C-9787-425B-AC18-EB3549FB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C1C582-934B-4203-9CA9-A6E51D4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33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CDF0C-3A32-4F9E-AD67-DCEA3C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A0CC5-555D-465E-8BDB-4D057310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372AD7-ED16-4E82-A8F1-1C4023F43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E383A6-6B1F-4111-A816-E517BAA9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DE480E-2102-4357-80F2-C6B7C815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8F5C07-3654-4AF6-BDC9-9720EADF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88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F8AE7-A46C-4C06-8402-83DD0721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2F07C40-CE98-49C2-A73E-BCBBD8453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390B2F-74E4-4E97-82D1-E94058601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6336F2-4762-474E-A82E-B23755D0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DFAA87-B423-4B85-B8D1-CCC93DD2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22149E-3A8D-4ECA-8A89-AE1A41C8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91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00387E-46E5-4A40-8474-D94F3EF4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F2D0D1-AB91-4632-AB57-474E63E4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2FABFB-A94C-4D19-ABE8-B5C825F0A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13FA-3213-442F-8322-D5416B2814A9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65DC2D-B736-4845-9F39-B56DB3D83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F8B9D5-94E4-43D4-883E-027751121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F6A5-C3ED-4E4C-8EC9-66080515B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50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ovti.trf5.jus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fcinco-my.sharepoint.com/:x:/g/personal/gbdantas_trf5_jus_br/EQWoVwg2TM1Hpf8mhxHFsZsB1ea6pjIhxmN2RS9fVVIZ7A?e=N29k0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gov.servidores@trf5.jus.b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gov.servidores@trf5.jus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ovti.trf5.jus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gov.servidores@trf5.jus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fcinco-my.sharepoint.com/:x:/g/personal/gbdantas_trf5_jus_br/EQWoVwg2TM1Hpf8mhxHFsZsB1ea6pjIhxmN2RS9fVVIZ7A?e=N29k0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gov.servidores@trf5.jus.br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fcinco-my.sharepoint.com/:b:/g/personal/gbdantas_trf5_jus_br/EdyLtKqo63ROnrx9WmbPZgYBRXHBEu8nTm_vYfNNpAsZ4g?e=82POo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fcinco-my.sharepoint.com/:b:/g/personal/gbdantas_trf5_jus_br/EcBa0fSAoGpGj0hDctVioNsB9qF9gc6p2v_aHM1sjOKXdQ?e=TzkzXa" TargetMode="External"/><Relationship Id="rId4" Type="http://schemas.openxmlformats.org/officeDocument/2006/relationships/hyperlink" Target="https://trfcinco-my.sharepoint.com/:b:/g/personal/gbdantas_trf5_jus_br/ERJvzDnue7dPjsoLaZAi7YYBC30FZtDJTtO0kxSWNbGKPw?e=el6I8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Quebra-cabeça branco e uma peça final sendo adicionada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 r="16862"/>
          <a:stretch/>
        </p:blipFill>
        <p:spPr>
          <a:xfrm>
            <a:off x="0" y="-5395"/>
            <a:ext cx="5149281" cy="68633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9280" y="0"/>
            <a:ext cx="7042720" cy="1542128"/>
          </a:xfrm>
        </p:spPr>
        <p:txBody>
          <a:bodyPr rtlCol="0">
            <a:noAutofit/>
          </a:bodyPr>
          <a:lstStyle/>
          <a:p>
            <a:pPr rtl="0"/>
            <a:r>
              <a:rPr lang="pt-br" sz="3600">
                <a:latin typeface="Bahnschrift SemiBold" panose="020B0502040204020203" pitchFamily="34" charset="0"/>
              </a:rPr>
              <a:t>Manual </a:t>
            </a:r>
            <a:r>
              <a:rPr lang="pt-br" sz="3600" dirty="0">
                <a:latin typeface="Bahnschrift SemiBold" panose="020B0502040204020203" pitchFamily="34" charset="0"/>
              </a:rPr>
              <a:t>do Processo de Gerenciamento de Mudanças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280" y="4988776"/>
            <a:ext cx="7042720" cy="1021498"/>
          </a:xfrm>
        </p:spPr>
        <p:txBody>
          <a:bodyPr rtlCol="0">
            <a:normAutofit fontScale="92500" lnSpcReduction="10000"/>
          </a:bodyPr>
          <a:lstStyle/>
          <a:p>
            <a:r>
              <a:rPr lang="pt-BR" b="1" dirty="0">
                <a:latin typeface="Bahnschrift SemiBold" panose="020B0502040204020203" pitchFamily="34" charset="0"/>
              </a:rPr>
              <a:t>Tribunal Regional Federal da 5º Região – TRF5</a:t>
            </a:r>
          </a:p>
          <a:p>
            <a:r>
              <a:rPr lang="pt-BR" sz="1900" b="1" dirty="0">
                <a:latin typeface="Bahnschrift SemiBold" panose="020B0502040204020203" pitchFamily="34" charset="0"/>
              </a:rPr>
              <a:t>Subsecretaria de Tecnologia da Informação</a:t>
            </a:r>
          </a:p>
          <a:p>
            <a:r>
              <a:rPr lang="pt-BR" sz="1500" dirty="0">
                <a:latin typeface="Bahnschrift SemiBold" panose="020B0502040204020203" pitchFamily="34" charset="0"/>
              </a:rPr>
              <a:t>Núcleo de Governança da Tecnologia da Informação</a:t>
            </a:r>
            <a:endParaRPr lang="pt-BR" sz="1900" dirty="0">
              <a:latin typeface="Bahnschrift SemiBold" panose="020B0502040204020203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 descr="Mural do TRF5 está de cara nova">
            <a:extLst>
              <a:ext uri="{FF2B5EF4-FFF2-40B4-BE49-F238E27FC236}">
                <a16:creationId xmlns:a16="http://schemas.microsoft.com/office/drawing/2014/main" id="{A30143FE-90DB-43D0-BDA2-1792D3F5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31" y="2457449"/>
            <a:ext cx="2140484" cy="13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F3DB459-9402-4785-A884-E62ADA50B480}"/>
              </a:ext>
            </a:extLst>
          </p:cNvPr>
          <p:cNvSpPr/>
          <p:nvPr/>
        </p:nvSpPr>
        <p:spPr>
          <a:xfrm>
            <a:off x="8289034" y="6519549"/>
            <a:ext cx="880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Versão 1.0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10664765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Bahnschrift SemiBold"/>
              </a:rPr>
              <a:t>2. Atores envolvidos no processo de Gerenciamento de Mudanças</a:t>
            </a:r>
            <a:endParaRPr lang="pt-br" sz="2800" dirty="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34961AD4-BB62-4F68-9E10-A30380C1D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5267E20-4790-4F7B-9709-60499C99FAB8}"/>
              </a:ext>
            </a:extLst>
          </p:cNvPr>
          <p:cNvSpPr/>
          <p:nvPr/>
        </p:nvSpPr>
        <p:spPr>
          <a:xfrm>
            <a:off x="588968" y="1825248"/>
            <a:ext cx="5251567" cy="1300331"/>
          </a:xfrm>
          <a:prstGeom prst="roundRect">
            <a:avLst>
              <a:gd name="adj" fmla="val 5758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Bahnschrift Light" panose="020B0502040204020203" pitchFamily="34" charset="0"/>
              </a:rPr>
              <a:t>Preencher a Requisição de Mudanças de forma clara, objetiva e completa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pt-BR" sz="1050" dirty="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Bahnschrift Light" panose="020B0502040204020203" pitchFamily="34" charset="0"/>
              </a:rPr>
              <a:t>Anexar documentos e informações que motivem a Requisição de Mudança e subsidiem a tomada de decisão por parte do Gestor da Mudança e do CCM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50" dirty="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Bahnschrift Light" panose="020B0502040204020203" pitchFamily="34" charset="0"/>
              </a:rPr>
              <a:t>Prestar esclarecimentos sempre que demandado pelo Gestor da Mudança ou pelo CCM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9BB6510-EB83-4E3C-B4C3-60E5B92F2708}"/>
              </a:ext>
            </a:extLst>
          </p:cNvPr>
          <p:cNvSpPr/>
          <p:nvPr/>
        </p:nvSpPr>
        <p:spPr>
          <a:xfrm>
            <a:off x="588967" y="1423917"/>
            <a:ext cx="5251567" cy="323094"/>
          </a:xfrm>
          <a:prstGeom prst="roundRect">
            <a:avLst>
              <a:gd name="adj" fmla="val 8277"/>
            </a:avLst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572770" algn="l"/>
              </a:tabLst>
            </a:pPr>
            <a:r>
              <a:rPr lang="pt-BR" sz="1100">
                <a:solidFill>
                  <a:schemeClr val="lt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Solicitante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E4A859C-C794-412B-BFC1-29D9F91263AB}"/>
              </a:ext>
            </a:extLst>
          </p:cNvPr>
          <p:cNvSpPr/>
          <p:nvPr/>
        </p:nvSpPr>
        <p:spPr>
          <a:xfrm>
            <a:off x="592280" y="3580204"/>
            <a:ext cx="5251567" cy="2803399"/>
          </a:xfrm>
          <a:prstGeom prst="roundRect">
            <a:avLst>
              <a:gd name="adj" fmla="val 1552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Bahnschrift Light"/>
              </a:rPr>
              <a:t>Recepcionar, avaliar e dar andamento às Requisições de Mudança de sua competência, aprovando as que se mostrarem necessárias e rejeitando aquelas impraticáveis ou desarrazoadas</a:t>
            </a:r>
          </a:p>
          <a:p>
            <a:pPr marL="0" lvl="1" algn="just"/>
            <a:endParaRPr lang="pt-BR" sz="1050" dirty="0">
              <a:latin typeface="Bahnschrift Light" panose="020B0502040204020203" pitchFamily="34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Bahnschrift Light" panose="020B0502040204020203" pitchFamily="34" charset="0"/>
              </a:rPr>
              <a:t>Ajustar ou complementar, quando necessário, as requisições de mudança sob sua responsabilidade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pt-BR" sz="1050" dirty="0">
              <a:latin typeface="Bahnschrift Light" panose="020B0502040204020203" pitchFamily="34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Bahnschrift Light" panose="020B0502040204020203" pitchFamily="34" charset="0"/>
              </a:rPr>
              <a:t>Intervir no processo de implementação da mudança quando forem identificados impactos negativos não previstos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pt-BR" sz="1050" dirty="0">
              <a:latin typeface="Bahnschrift Light" panose="020B0502040204020203" pitchFamily="34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Bahnschrift Light" panose="020B0502040204020203" pitchFamily="34" charset="0"/>
              </a:rPr>
              <a:t>Revisar a mudança pós-implantação e complementar a RDM com a avaliação sobre a mudança executada.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pt-BR" sz="1050" dirty="0">
              <a:latin typeface="Bahnschrift Light" panose="020B0502040204020203" pitchFamily="34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Bahnschrift Light" panose="020B0502040204020203" pitchFamily="34" charset="0"/>
              </a:rPr>
              <a:t>Garantir a base de dados de gerenciamento de configuração devidamente atualizada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pt-BR" sz="1050" dirty="0">
              <a:latin typeface="Bahnschrift Light" panose="020B0502040204020203" pitchFamily="34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Bahnschrift Light" panose="020B0502040204020203" pitchFamily="34" charset="0"/>
              </a:rPr>
              <a:t>Prover Informações ao Comitê Consultivo da Mudança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18750AC-5D81-47EB-8B8C-3F1047971A8D}"/>
              </a:ext>
            </a:extLst>
          </p:cNvPr>
          <p:cNvSpPr/>
          <p:nvPr/>
        </p:nvSpPr>
        <p:spPr>
          <a:xfrm>
            <a:off x="592064" y="3212125"/>
            <a:ext cx="5248471" cy="323094"/>
          </a:xfrm>
          <a:prstGeom prst="roundRect">
            <a:avLst>
              <a:gd name="adj" fmla="val 11955"/>
            </a:avLst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572770" algn="l"/>
              </a:tabLst>
            </a:pPr>
            <a:r>
              <a:rPr lang="pt-BR" sz="1100">
                <a:latin typeface="Bahnschrift" panose="020B0502040204020203" pitchFamily="34" charset="0"/>
                <a:cs typeface="Arial" panose="020B0604020202020204" pitchFamily="34" charset="0"/>
              </a:rPr>
              <a:t>Gerente de Mudanças</a:t>
            </a:r>
            <a:endParaRPr lang="pt-BR">
              <a:latin typeface="Bahnschrift" panose="020B0502040204020203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8327906-C2F4-426F-BAA7-89C4367DD206}"/>
              </a:ext>
            </a:extLst>
          </p:cNvPr>
          <p:cNvSpPr/>
          <p:nvPr/>
        </p:nvSpPr>
        <p:spPr>
          <a:xfrm>
            <a:off x="6189667" y="1417874"/>
            <a:ext cx="5251567" cy="323094"/>
          </a:xfrm>
          <a:prstGeom prst="roundRect">
            <a:avLst>
              <a:gd name="adj" fmla="val 8277"/>
            </a:avLst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572770" algn="l"/>
              </a:tabLst>
            </a:pPr>
            <a:r>
              <a:rPr lang="pt-BR" sz="1100">
                <a:solidFill>
                  <a:schemeClr val="lt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Comitê Consultivo de Mudanças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F8802DFE-B137-4309-BB60-B33BD724E95C}"/>
              </a:ext>
            </a:extLst>
          </p:cNvPr>
          <p:cNvSpPr/>
          <p:nvPr/>
        </p:nvSpPr>
        <p:spPr>
          <a:xfrm>
            <a:off x="6189667" y="1819205"/>
            <a:ext cx="5248471" cy="2098359"/>
          </a:xfrm>
          <a:prstGeom prst="roundRect">
            <a:avLst>
              <a:gd name="adj" fmla="val 292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71450" lvl="1" indent="-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72770" algn="l"/>
              </a:tabLst>
            </a:pPr>
            <a:r>
              <a:rPr lang="pt-BR" sz="1050" dirty="0"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Aprovar as requisições de mudanças, rejeitá-las ou solicitar esclarecimentos e documentos adicionais </a:t>
            </a:r>
          </a:p>
          <a:p>
            <a:pPr marL="171450" lvl="1" indent="-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72770" algn="l"/>
              </a:tabLst>
            </a:pPr>
            <a:r>
              <a:rPr lang="pt-BR" sz="1050" dirty="0">
                <a:latin typeface="Bahnschrift Light"/>
                <a:ea typeface="Calibri" panose="020F0502020204030204" pitchFamily="34" charset="0"/>
                <a:cs typeface="Arial"/>
              </a:rPr>
              <a:t>Patrocinar e </a:t>
            </a:r>
            <a:r>
              <a:rPr lang="pt-BR" sz="1050" dirty="0">
                <a:solidFill>
                  <a:schemeClr val="tx1"/>
                </a:solidFill>
                <a:latin typeface="Bahnschrift Light"/>
                <a:ea typeface="Calibri" panose="020F0502020204030204" pitchFamily="34" charset="0"/>
                <a:cs typeface="Arial"/>
              </a:rPr>
              <a:t>divulgar o processo de Gerenciamento de Mudanças</a:t>
            </a:r>
            <a:endParaRPr lang="pt-BR" sz="1050" dirty="0">
              <a:solidFill>
                <a:schemeClr val="tx1"/>
              </a:solidFill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72770" algn="l"/>
              </a:tabLst>
            </a:pPr>
            <a:r>
              <a:rPr lang="pt-BR" sz="1050" dirty="0">
                <a:solidFill>
                  <a:schemeClr val="tx1"/>
                </a:solidFill>
                <a:latin typeface="Bahnschrift Light"/>
                <a:ea typeface="Calibri" panose="020F0502020204030204" pitchFamily="34" charset="0"/>
                <a:cs typeface="Arial"/>
              </a:rPr>
              <a:t>Esclarecer dúvidas e estabelecer procedimentos sobre o processo de Gerenciamento de Mudanças</a:t>
            </a:r>
            <a:endParaRPr lang="pt-BR" sz="1050" dirty="0">
              <a:solidFill>
                <a:schemeClr val="tx1"/>
              </a:solidFill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72770" algn="l"/>
              </a:tabLst>
            </a:pPr>
            <a:r>
              <a:rPr lang="pt-BR" sz="1050" dirty="0"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 o atendimento dos objetivos do processo de gerenciamento de mudanças, propondo revisões e alterações quando necessário</a:t>
            </a:r>
          </a:p>
          <a:p>
            <a:pPr marL="171450" lvl="1" indent="-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72770" algn="l"/>
              </a:tabLst>
            </a:pPr>
            <a:r>
              <a:rPr lang="pt-BR" sz="1050" dirty="0"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Definir indicadores de desempenho e métricas para monitorar o processo</a:t>
            </a:r>
            <a:endParaRPr lang="pt-BR" sz="1050" dirty="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80CDA1C-3406-49E9-93BC-B7D0031A987F}"/>
              </a:ext>
            </a:extLst>
          </p:cNvPr>
          <p:cNvSpPr/>
          <p:nvPr/>
        </p:nvSpPr>
        <p:spPr>
          <a:xfrm>
            <a:off x="6189667" y="3995801"/>
            <a:ext cx="5251567" cy="323094"/>
          </a:xfrm>
          <a:prstGeom prst="roundRect">
            <a:avLst>
              <a:gd name="adj" fmla="val 8277"/>
            </a:avLst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572770" algn="l"/>
              </a:tabLst>
            </a:pPr>
            <a:r>
              <a:rPr lang="pt-BR" sz="1100">
                <a:solidFill>
                  <a:schemeClr val="lt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Equipe Técnica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638D9043-DB3D-4859-B3D6-A2785BD41AB2}"/>
              </a:ext>
            </a:extLst>
          </p:cNvPr>
          <p:cNvSpPr/>
          <p:nvPr/>
        </p:nvSpPr>
        <p:spPr>
          <a:xfrm>
            <a:off x="6189667" y="4397132"/>
            <a:ext cx="5248471" cy="1986471"/>
          </a:xfrm>
          <a:prstGeom prst="roundRect">
            <a:avLst>
              <a:gd name="adj" fmla="val 292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71450" lvl="1" indent="-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72770" algn="l"/>
              </a:tabLst>
            </a:pPr>
            <a:r>
              <a:rPr lang="pt-BR" sz="1050" dirty="0"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Executar a mudança seguindo o Plano de Implementação estabelecido.</a:t>
            </a:r>
          </a:p>
          <a:p>
            <a:pPr marL="171450" lvl="1" indent="-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72770" algn="l"/>
              </a:tabLst>
            </a:pPr>
            <a:r>
              <a:rPr lang="pt-BR" sz="1050" dirty="0">
                <a:latin typeface="Bahnschrift Light"/>
                <a:ea typeface="Calibri" panose="020F0502020204030204" pitchFamily="34" charset="0"/>
                <a:cs typeface="Arial"/>
              </a:rPr>
              <a:t>Avaliar os testes e homologar a mudança antes de sua entrada definitiva em produção</a:t>
            </a:r>
          </a:p>
          <a:p>
            <a:pPr marL="171450" lvl="1" indent="-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72770" algn="l"/>
              </a:tabLst>
            </a:pPr>
            <a:r>
              <a:rPr lang="pt-BR" sz="1050" dirty="0"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Assessorar, quando requisitada, o Gestor da Mudança e o CCM no esclarecimento de dúvidas e fornecimento de informações.</a:t>
            </a:r>
          </a:p>
          <a:p>
            <a:pPr marL="171450" lvl="1" indent="-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72770" algn="l"/>
              </a:tabLst>
            </a:pPr>
            <a:r>
              <a:rPr lang="pt-BR" sz="1050" dirty="0">
                <a:solidFill>
                  <a:schemeClr val="tx1"/>
                </a:solidFill>
                <a:latin typeface="Bahnschrift Light"/>
                <a:ea typeface="Calibri" panose="020F0502020204030204" pitchFamily="34" charset="0"/>
                <a:cs typeface="Arial"/>
              </a:rPr>
              <a:t>Informar ao Gestor da Mudança sobre </a:t>
            </a:r>
            <a:r>
              <a:rPr lang="pt-BR" sz="1050" dirty="0">
                <a:latin typeface="Bahnschrift Light"/>
                <a:ea typeface="Calibri" panose="020F0502020204030204" pitchFamily="34" charset="0"/>
                <a:cs typeface="Arial"/>
              </a:rPr>
              <a:t>problemas e fatos relevantes que surgirem durante a implementação da mudança.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326888C-2484-46C5-B91B-52FDDC9A9A28}"/>
              </a:ext>
            </a:extLst>
          </p:cNvPr>
          <p:cNvSpPr txBox="1"/>
          <p:nvPr/>
        </p:nvSpPr>
        <p:spPr>
          <a:xfrm>
            <a:off x="588967" y="1030274"/>
            <a:ext cx="512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Bahnschrift Light" panose="020B0502040204020203" pitchFamily="34" charset="0"/>
              </a:rPr>
              <a:t>Abaixo seguem as competências de cada um dos atores: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332F5B-7339-4C8A-AC73-1AE6FDDFBCEB}"/>
              </a:ext>
            </a:extLst>
          </p:cNvPr>
          <p:cNvSpPr txBox="1"/>
          <p:nvPr/>
        </p:nvSpPr>
        <p:spPr>
          <a:xfrm>
            <a:off x="5807592" y="6458628"/>
            <a:ext cx="47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76876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07C51A-E38A-4C71-BF57-05FE0B132E02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1CABA-E9DD-4CB5-9621-61C575AF18C8}"/>
              </a:ext>
            </a:extLst>
          </p:cNvPr>
          <p:cNvSpPr/>
          <p:nvPr/>
        </p:nvSpPr>
        <p:spPr>
          <a:xfrm>
            <a:off x="2155767" y="2687382"/>
            <a:ext cx="788046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Bahnschrift"/>
              </a:rPr>
              <a:t>3. Formulário de Requisição de Mudança</a:t>
            </a:r>
            <a:endParaRPr lang="pt-BR" sz="3600" strike="sngStrike" dirty="0">
              <a:solidFill>
                <a:srgbClr val="FF0000"/>
              </a:solidFill>
              <a:latin typeface="Bahnschrif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D38AD7-B0C1-4706-9AE6-79AFA936E4DC}"/>
              </a:ext>
            </a:extLst>
          </p:cNvPr>
          <p:cNvSpPr/>
          <p:nvPr/>
        </p:nvSpPr>
        <p:spPr>
          <a:xfrm rot="16200000">
            <a:off x="-2578738" y="401325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559AC33-01EE-4614-A164-907AF9E8419B}"/>
              </a:ext>
            </a:extLst>
          </p:cNvPr>
          <p:cNvSpPr/>
          <p:nvPr/>
        </p:nvSpPr>
        <p:spPr>
          <a:xfrm rot="16200000">
            <a:off x="9347248" y="257874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AF3FFA0-6E4B-40C3-A75E-DD9E381861A9}"/>
              </a:ext>
            </a:extLst>
          </p:cNvPr>
          <p:cNvSpPr/>
          <p:nvPr/>
        </p:nvSpPr>
        <p:spPr>
          <a:xfrm>
            <a:off x="-1" y="-3590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C064C4-8197-4726-B1A4-570BBA5473A3}"/>
              </a:ext>
            </a:extLst>
          </p:cNvPr>
          <p:cNvSpPr/>
          <p:nvPr/>
        </p:nvSpPr>
        <p:spPr>
          <a:xfrm>
            <a:off x="1942405" y="6591992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33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9617361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3. Formulário de Requisição de Mudanças (RDM)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8C8107FF-74A1-4814-979C-E17C0D76B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635D60-401C-4C83-9018-2599F5B8199F}"/>
              </a:ext>
            </a:extLst>
          </p:cNvPr>
          <p:cNvSpPr txBox="1"/>
          <p:nvPr/>
        </p:nvSpPr>
        <p:spPr>
          <a:xfrm>
            <a:off x="607234" y="1395973"/>
            <a:ext cx="512064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O Formulário de Gerenciamento de Mudanças é o documento que formaliza a necessidade da mudança, identifica seus riscos e impactos, define seu plano de implementação e, posteriormente, avalia o resultado de sua execução.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O formulário de RDM é composto pelos campos em destaque à direita, sendo que ao solicitante cabe preencher os </a:t>
            </a:r>
            <a:r>
              <a:rPr lang="pt-BR" sz="1200" b="1" dirty="0">
                <a:solidFill>
                  <a:srgbClr val="2F5597"/>
                </a:solidFill>
                <a:latin typeface="Bahnschrift Light" panose="020B0502040204020203" pitchFamily="34" charset="0"/>
              </a:rPr>
              <a:t>campos em azul</a:t>
            </a:r>
            <a:r>
              <a:rPr lang="pt-BR" sz="1200" dirty="0">
                <a:latin typeface="Bahnschrift Light" panose="020B0502040204020203" pitchFamily="34" charset="0"/>
              </a:rPr>
              <a:t>. Os campos em 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cinza</a:t>
            </a:r>
            <a:r>
              <a:rPr lang="pt-BR" sz="1200" dirty="0">
                <a:latin typeface="Bahnschrift Light" panose="020B0502040204020203" pitchFamily="34" charset="0"/>
              </a:rPr>
              <a:t> e em </a:t>
            </a: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</a:rPr>
              <a:t>verde</a:t>
            </a:r>
            <a:r>
              <a:rPr lang="pt-BR" sz="1200" dirty="0">
                <a:latin typeface="Bahnschrift Light" panose="020B0502040204020203" pitchFamily="34" charset="0"/>
              </a:rPr>
              <a:t> </a:t>
            </a:r>
            <a:r>
              <a:rPr lang="pt-BR" sz="1200" u="sng" dirty="0">
                <a:latin typeface="Bahnschrift Light" panose="020B0502040204020203" pitchFamily="34" charset="0"/>
              </a:rPr>
              <a:t>são preenchidos posteriormente pelo Gerente de Mudança</a:t>
            </a:r>
            <a:r>
              <a:rPr lang="pt-BR" sz="1200" dirty="0">
                <a:latin typeface="Bahnschrift Light" panose="020B0502040204020203" pitchFamily="34" charset="0"/>
              </a:rPr>
              <a:t> após a apreciação da mudança pelo CCM e após sua implementação, respectivamente. 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Durante o preenchimento do formulário, é importante que o solicitante seja objetivo e inclua todas as informações que julgar pertinente para a análise da demanda pelo Gerente de Mudança e pelo CCM. A seção 5 deste documento contém um passo-a-passo de como solicitar uma nova Requisição de Mudança.  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Caso surjam dúvida sobre como realizar o preenchimento do Formulário de Requisição de Mudanças, entre em contato com o N-GOV através do endereço: </a:t>
            </a:r>
            <a:r>
              <a:rPr lang="pt-BR" sz="1200" u="sng" dirty="0">
                <a:solidFill>
                  <a:srgbClr val="0070C0"/>
                </a:solidFill>
                <a:latin typeface="Bahnschrift Light" panose="020B0502040204020203" pitchFamily="34" charset="0"/>
              </a:rPr>
              <a:t>ngov.servidores@trf5.jus.br</a:t>
            </a:r>
            <a:r>
              <a:rPr lang="pt-BR" sz="1200" dirty="0">
                <a:latin typeface="Bahnschrift Light" panose="020B0502040204020203" pitchFamily="34" charset="0"/>
              </a:rPr>
              <a:t>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53DDD78-6695-4ED0-B6DC-2D01928306FC}"/>
              </a:ext>
            </a:extLst>
          </p:cNvPr>
          <p:cNvGrpSpPr/>
          <p:nvPr/>
        </p:nvGrpSpPr>
        <p:grpSpPr>
          <a:xfrm>
            <a:off x="6299694" y="889462"/>
            <a:ext cx="5141884" cy="5418667"/>
            <a:chOff x="6096000" y="806335"/>
            <a:chExt cx="5141884" cy="541866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18C2FD5-90EF-40A7-BE1D-28069069E052}"/>
                </a:ext>
              </a:extLst>
            </p:cNvPr>
            <p:cNvSpPr/>
            <p:nvPr/>
          </p:nvSpPr>
          <p:spPr>
            <a:xfrm>
              <a:off x="6096000" y="806335"/>
              <a:ext cx="5141884" cy="5418667"/>
            </a:xfrm>
            <a:prstGeom prst="rect">
              <a:avLst/>
            </a:prstGeom>
            <a:ln>
              <a:noFill/>
            </a:ln>
          </p:spPr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8EED620A-C93E-4F42-AC75-9A8AF0AF2F62}"/>
                </a:ext>
              </a:extLst>
            </p:cNvPr>
            <p:cNvSpPr/>
            <p:nvPr/>
          </p:nvSpPr>
          <p:spPr>
            <a:xfrm>
              <a:off x="6353094" y="1272178"/>
              <a:ext cx="4635900" cy="324720"/>
            </a:xfrm>
            <a:custGeom>
              <a:avLst/>
              <a:gdLst>
                <a:gd name="connsiteX0" fmla="*/ 0 w 3599318"/>
                <a:gd name="connsiteY0" fmla="*/ 54121 h 324720"/>
                <a:gd name="connsiteX1" fmla="*/ 54121 w 3599318"/>
                <a:gd name="connsiteY1" fmla="*/ 0 h 324720"/>
                <a:gd name="connsiteX2" fmla="*/ 3545197 w 3599318"/>
                <a:gd name="connsiteY2" fmla="*/ 0 h 324720"/>
                <a:gd name="connsiteX3" fmla="*/ 3599318 w 3599318"/>
                <a:gd name="connsiteY3" fmla="*/ 54121 h 324720"/>
                <a:gd name="connsiteX4" fmla="*/ 3599318 w 3599318"/>
                <a:gd name="connsiteY4" fmla="*/ 270599 h 324720"/>
                <a:gd name="connsiteX5" fmla="*/ 3545197 w 3599318"/>
                <a:gd name="connsiteY5" fmla="*/ 324720 h 324720"/>
                <a:gd name="connsiteX6" fmla="*/ 54121 w 3599318"/>
                <a:gd name="connsiteY6" fmla="*/ 324720 h 324720"/>
                <a:gd name="connsiteX7" fmla="*/ 0 w 3599318"/>
                <a:gd name="connsiteY7" fmla="*/ 270599 h 324720"/>
                <a:gd name="connsiteX8" fmla="*/ 0 w 3599318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9318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3545197" y="0"/>
                  </a:lnTo>
                  <a:cubicBezTo>
                    <a:pt x="3575087" y="0"/>
                    <a:pt x="3599318" y="24231"/>
                    <a:pt x="3599318" y="54121"/>
                  </a:cubicBezTo>
                  <a:lnTo>
                    <a:pt x="3599318" y="270599"/>
                  </a:lnTo>
                  <a:cubicBezTo>
                    <a:pt x="3599318" y="300489"/>
                    <a:pt x="3575087" y="324720"/>
                    <a:pt x="3545197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olidFill>
              <a:srgbClr val="2F55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898" tIns="15852" rIns="151898" bIns="1585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>
                  <a:latin typeface="Bahnschrift" panose="020B0502040204020203" pitchFamily="34" charset="0"/>
                </a:rPr>
                <a:t>Identificação do Solicitante</a:t>
              </a: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4723A578-7AA6-4346-B1A7-38084EB45695}"/>
                </a:ext>
              </a:extLst>
            </p:cNvPr>
            <p:cNvSpPr/>
            <p:nvPr/>
          </p:nvSpPr>
          <p:spPr>
            <a:xfrm>
              <a:off x="6353094" y="1646548"/>
              <a:ext cx="4635900" cy="324720"/>
            </a:xfrm>
            <a:custGeom>
              <a:avLst/>
              <a:gdLst>
                <a:gd name="connsiteX0" fmla="*/ 0 w 3599318"/>
                <a:gd name="connsiteY0" fmla="*/ 54121 h 324720"/>
                <a:gd name="connsiteX1" fmla="*/ 54121 w 3599318"/>
                <a:gd name="connsiteY1" fmla="*/ 0 h 324720"/>
                <a:gd name="connsiteX2" fmla="*/ 3545197 w 3599318"/>
                <a:gd name="connsiteY2" fmla="*/ 0 h 324720"/>
                <a:gd name="connsiteX3" fmla="*/ 3599318 w 3599318"/>
                <a:gd name="connsiteY3" fmla="*/ 54121 h 324720"/>
                <a:gd name="connsiteX4" fmla="*/ 3599318 w 3599318"/>
                <a:gd name="connsiteY4" fmla="*/ 270599 h 324720"/>
                <a:gd name="connsiteX5" fmla="*/ 3545197 w 3599318"/>
                <a:gd name="connsiteY5" fmla="*/ 324720 h 324720"/>
                <a:gd name="connsiteX6" fmla="*/ 54121 w 3599318"/>
                <a:gd name="connsiteY6" fmla="*/ 324720 h 324720"/>
                <a:gd name="connsiteX7" fmla="*/ 0 w 3599318"/>
                <a:gd name="connsiteY7" fmla="*/ 270599 h 324720"/>
                <a:gd name="connsiteX8" fmla="*/ 0 w 3599318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9318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3545197" y="0"/>
                  </a:lnTo>
                  <a:cubicBezTo>
                    <a:pt x="3575087" y="0"/>
                    <a:pt x="3599318" y="24231"/>
                    <a:pt x="3599318" y="54121"/>
                  </a:cubicBezTo>
                  <a:lnTo>
                    <a:pt x="3599318" y="270599"/>
                  </a:lnTo>
                  <a:cubicBezTo>
                    <a:pt x="3599318" y="300489"/>
                    <a:pt x="3575087" y="324720"/>
                    <a:pt x="3545197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olidFill>
              <a:srgbClr val="2F55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898" tIns="15852" rIns="151898" bIns="1585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>
                  <a:latin typeface="Bahnschrift" panose="020B0502040204020203" pitchFamily="34" charset="0"/>
                </a:rPr>
                <a:t>Identificação do Serviço Impactado pela Mudança</a:t>
              </a: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44CB6395-DB75-44B5-8D9C-08EBC918652F}"/>
                </a:ext>
              </a:extLst>
            </p:cNvPr>
            <p:cNvSpPr/>
            <p:nvPr/>
          </p:nvSpPr>
          <p:spPr>
            <a:xfrm>
              <a:off x="6104774" y="2198935"/>
              <a:ext cx="5133109" cy="1178100"/>
            </a:xfrm>
            <a:custGeom>
              <a:avLst/>
              <a:gdLst>
                <a:gd name="connsiteX0" fmla="*/ 0 w 5141884"/>
                <a:gd name="connsiteY0" fmla="*/ 0 h 1178100"/>
                <a:gd name="connsiteX1" fmla="*/ 5141884 w 5141884"/>
                <a:gd name="connsiteY1" fmla="*/ 0 h 1178100"/>
                <a:gd name="connsiteX2" fmla="*/ 5141884 w 5141884"/>
                <a:gd name="connsiteY2" fmla="*/ 1178100 h 1178100"/>
                <a:gd name="connsiteX3" fmla="*/ 0 w 5141884"/>
                <a:gd name="connsiteY3" fmla="*/ 1178100 h 1178100"/>
                <a:gd name="connsiteX4" fmla="*/ 0 w 5141884"/>
                <a:gd name="connsiteY4" fmla="*/ 0 h 117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84" h="1178100">
                  <a:moveTo>
                    <a:pt x="0" y="0"/>
                  </a:moveTo>
                  <a:lnTo>
                    <a:pt x="5141884" y="0"/>
                  </a:lnTo>
                  <a:lnTo>
                    <a:pt x="5141884" y="1178100"/>
                  </a:lnTo>
                  <a:lnTo>
                    <a:pt x="0" y="11781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9067" tIns="229108" rIns="399067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100" kern="1200">
                  <a:latin typeface="Bahnschrift" panose="020B0502040204020203" pitchFamily="34" charset="0"/>
                </a:rPr>
                <a:t>Assunto da Mudança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100" kern="1200">
                  <a:latin typeface="Bahnschrift" panose="020B0502040204020203" pitchFamily="34" charset="0"/>
                </a:rPr>
                <a:t>Categoria da Mudança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100" kern="1200">
                  <a:latin typeface="Bahnschrift" panose="020B0502040204020203" pitchFamily="34" charset="0"/>
                </a:rPr>
                <a:t>Gestor da Mudança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100" kern="1200">
                  <a:latin typeface="Bahnschrift" panose="020B0502040204020203" pitchFamily="34" charset="0"/>
                </a:rPr>
                <a:t>Descrição da Mudança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100" kern="1200">
                  <a:latin typeface="Bahnschrift" panose="020B0502040204020203" pitchFamily="34" charset="0"/>
                </a:rPr>
                <a:t>Motivação da Mudança</a:t>
              </a: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D656BC71-6208-4611-BE24-A85BE2D21508}"/>
                </a:ext>
              </a:extLst>
            </p:cNvPr>
            <p:cNvSpPr/>
            <p:nvPr/>
          </p:nvSpPr>
          <p:spPr>
            <a:xfrm>
              <a:off x="6361869" y="2023124"/>
              <a:ext cx="4635900" cy="324720"/>
            </a:xfrm>
            <a:custGeom>
              <a:avLst/>
              <a:gdLst>
                <a:gd name="connsiteX0" fmla="*/ 0 w 3599318"/>
                <a:gd name="connsiteY0" fmla="*/ 54121 h 324720"/>
                <a:gd name="connsiteX1" fmla="*/ 54121 w 3599318"/>
                <a:gd name="connsiteY1" fmla="*/ 0 h 324720"/>
                <a:gd name="connsiteX2" fmla="*/ 3545197 w 3599318"/>
                <a:gd name="connsiteY2" fmla="*/ 0 h 324720"/>
                <a:gd name="connsiteX3" fmla="*/ 3599318 w 3599318"/>
                <a:gd name="connsiteY3" fmla="*/ 54121 h 324720"/>
                <a:gd name="connsiteX4" fmla="*/ 3599318 w 3599318"/>
                <a:gd name="connsiteY4" fmla="*/ 270599 h 324720"/>
                <a:gd name="connsiteX5" fmla="*/ 3545197 w 3599318"/>
                <a:gd name="connsiteY5" fmla="*/ 324720 h 324720"/>
                <a:gd name="connsiteX6" fmla="*/ 54121 w 3599318"/>
                <a:gd name="connsiteY6" fmla="*/ 324720 h 324720"/>
                <a:gd name="connsiteX7" fmla="*/ 0 w 3599318"/>
                <a:gd name="connsiteY7" fmla="*/ 270599 h 324720"/>
                <a:gd name="connsiteX8" fmla="*/ 0 w 3599318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9318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3545197" y="0"/>
                  </a:lnTo>
                  <a:cubicBezTo>
                    <a:pt x="3575087" y="0"/>
                    <a:pt x="3599318" y="24231"/>
                    <a:pt x="3599318" y="54121"/>
                  </a:cubicBezTo>
                  <a:lnTo>
                    <a:pt x="3599318" y="270599"/>
                  </a:lnTo>
                  <a:cubicBezTo>
                    <a:pt x="3599318" y="300489"/>
                    <a:pt x="3575087" y="324720"/>
                    <a:pt x="3545197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olidFill>
              <a:srgbClr val="2F55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898" tIns="15852" rIns="151898" bIns="1585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>
                  <a:latin typeface="Bahnschrift" panose="020B0502040204020203" pitchFamily="34" charset="0"/>
                </a:rPr>
                <a:t>Identificação da Mudança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3C06F10-845F-4025-A75D-F860489069F9}"/>
                </a:ext>
              </a:extLst>
            </p:cNvPr>
            <p:cNvSpPr/>
            <p:nvPr/>
          </p:nvSpPr>
          <p:spPr>
            <a:xfrm>
              <a:off x="6361869" y="3422984"/>
              <a:ext cx="4635900" cy="324720"/>
            </a:xfrm>
            <a:custGeom>
              <a:avLst/>
              <a:gdLst>
                <a:gd name="connsiteX0" fmla="*/ 0 w 3599318"/>
                <a:gd name="connsiteY0" fmla="*/ 54121 h 324720"/>
                <a:gd name="connsiteX1" fmla="*/ 54121 w 3599318"/>
                <a:gd name="connsiteY1" fmla="*/ 0 h 324720"/>
                <a:gd name="connsiteX2" fmla="*/ 3545197 w 3599318"/>
                <a:gd name="connsiteY2" fmla="*/ 0 h 324720"/>
                <a:gd name="connsiteX3" fmla="*/ 3599318 w 3599318"/>
                <a:gd name="connsiteY3" fmla="*/ 54121 h 324720"/>
                <a:gd name="connsiteX4" fmla="*/ 3599318 w 3599318"/>
                <a:gd name="connsiteY4" fmla="*/ 270599 h 324720"/>
                <a:gd name="connsiteX5" fmla="*/ 3545197 w 3599318"/>
                <a:gd name="connsiteY5" fmla="*/ 324720 h 324720"/>
                <a:gd name="connsiteX6" fmla="*/ 54121 w 3599318"/>
                <a:gd name="connsiteY6" fmla="*/ 324720 h 324720"/>
                <a:gd name="connsiteX7" fmla="*/ 0 w 3599318"/>
                <a:gd name="connsiteY7" fmla="*/ 270599 h 324720"/>
                <a:gd name="connsiteX8" fmla="*/ 0 w 3599318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9318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3545197" y="0"/>
                  </a:lnTo>
                  <a:cubicBezTo>
                    <a:pt x="3575087" y="0"/>
                    <a:pt x="3599318" y="24231"/>
                    <a:pt x="3599318" y="54121"/>
                  </a:cubicBezTo>
                  <a:lnTo>
                    <a:pt x="3599318" y="270599"/>
                  </a:lnTo>
                  <a:cubicBezTo>
                    <a:pt x="3599318" y="300489"/>
                    <a:pt x="3575087" y="324720"/>
                    <a:pt x="3545197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olidFill>
              <a:srgbClr val="2F55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898" tIns="15852" rIns="151898" bIns="1585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>
                  <a:latin typeface="Bahnschrift" panose="020B0502040204020203" pitchFamily="34" charset="0"/>
                </a:rPr>
                <a:t>Avaliação de Risco e Impacto</a:t>
              </a: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4E52388C-38FE-46C9-8D7D-E137F3668FBD}"/>
                </a:ext>
              </a:extLst>
            </p:cNvPr>
            <p:cNvSpPr/>
            <p:nvPr/>
          </p:nvSpPr>
          <p:spPr>
            <a:xfrm>
              <a:off x="6104774" y="3966085"/>
              <a:ext cx="5133109" cy="1178100"/>
            </a:xfrm>
            <a:custGeom>
              <a:avLst/>
              <a:gdLst>
                <a:gd name="connsiteX0" fmla="*/ 0 w 5141884"/>
                <a:gd name="connsiteY0" fmla="*/ 0 h 1178100"/>
                <a:gd name="connsiteX1" fmla="*/ 5141884 w 5141884"/>
                <a:gd name="connsiteY1" fmla="*/ 0 h 1178100"/>
                <a:gd name="connsiteX2" fmla="*/ 5141884 w 5141884"/>
                <a:gd name="connsiteY2" fmla="*/ 1178100 h 1178100"/>
                <a:gd name="connsiteX3" fmla="*/ 0 w 5141884"/>
                <a:gd name="connsiteY3" fmla="*/ 1178100 h 1178100"/>
                <a:gd name="connsiteX4" fmla="*/ 0 w 5141884"/>
                <a:gd name="connsiteY4" fmla="*/ 0 h 117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84" h="1178100">
                  <a:moveTo>
                    <a:pt x="0" y="0"/>
                  </a:moveTo>
                  <a:lnTo>
                    <a:pt x="5141884" y="0"/>
                  </a:lnTo>
                  <a:lnTo>
                    <a:pt x="5141884" y="1178100"/>
                  </a:lnTo>
                  <a:lnTo>
                    <a:pt x="0" y="11781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9067" tIns="229108" rIns="399067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100" kern="1200">
                  <a:latin typeface="Bahnschrift" panose="020B0502040204020203" pitchFamily="34" charset="0"/>
                </a:rPr>
                <a:t>Solução Técnica Proposta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100" kern="1200">
                  <a:latin typeface="Bahnschrift" panose="020B0502040204020203" pitchFamily="34" charset="0"/>
                </a:rPr>
                <a:t>Plano de Implementação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100" kern="1200">
                  <a:latin typeface="Bahnschrift" panose="020B0502040204020203" pitchFamily="34" charset="0"/>
                </a:rPr>
                <a:t>Indisponibilidades Previstas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100" kern="1200">
                  <a:latin typeface="Bahnschrift" panose="020B0502040204020203" pitchFamily="34" charset="0"/>
                </a:rPr>
                <a:t>Estratégias de Comunicação Recomendadas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100" kern="1200">
                  <a:latin typeface="Bahnschrift" panose="020B0502040204020203" pitchFamily="34" charset="0"/>
                </a:rPr>
                <a:t>Medida de Retorno Sugerida</a:t>
              </a:r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C0E74E37-7B88-4E89-8219-C0B48A355A23}"/>
                </a:ext>
              </a:extLst>
            </p:cNvPr>
            <p:cNvSpPr/>
            <p:nvPr/>
          </p:nvSpPr>
          <p:spPr>
            <a:xfrm>
              <a:off x="6361869" y="3803725"/>
              <a:ext cx="4635900" cy="324720"/>
            </a:xfrm>
            <a:custGeom>
              <a:avLst/>
              <a:gdLst>
                <a:gd name="connsiteX0" fmla="*/ 0 w 3599318"/>
                <a:gd name="connsiteY0" fmla="*/ 54121 h 324720"/>
                <a:gd name="connsiteX1" fmla="*/ 54121 w 3599318"/>
                <a:gd name="connsiteY1" fmla="*/ 0 h 324720"/>
                <a:gd name="connsiteX2" fmla="*/ 3545197 w 3599318"/>
                <a:gd name="connsiteY2" fmla="*/ 0 h 324720"/>
                <a:gd name="connsiteX3" fmla="*/ 3599318 w 3599318"/>
                <a:gd name="connsiteY3" fmla="*/ 54121 h 324720"/>
                <a:gd name="connsiteX4" fmla="*/ 3599318 w 3599318"/>
                <a:gd name="connsiteY4" fmla="*/ 270599 h 324720"/>
                <a:gd name="connsiteX5" fmla="*/ 3545197 w 3599318"/>
                <a:gd name="connsiteY5" fmla="*/ 324720 h 324720"/>
                <a:gd name="connsiteX6" fmla="*/ 54121 w 3599318"/>
                <a:gd name="connsiteY6" fmla="*/ 324720 h 324720"/>
                <a:gd name="connsiteX7" fmla="*/ 0 w 3599318"/>
                <a:gd name="connsiteY7" fmla="*/ 270599 h 324720"/>
                <a:gd name="connsiteX8" fmla="*/ 0 w 3599318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9318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3545197" y="0"/>
                  </a:lnTo>
                  <a:cubicBezTo>
                    <a:pt x="3575087" y="0"/>
                    <a:pt x="3599318" y="24231"/>
                    <a:pt x="3599318" y="54121"/>
                  </a:cubicBezTo>
                  <a:lnTo>
                    <a:pt x="3599318" y="270599"/>
                  </a:lnTo>
                  <a:cubicBezTo>
                    <a:pt x="3599318" y="300489"/>
                    <a:pt x="3575087" y="324720"/>
                    <a:pt x="3545197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olidFill>
              <a:srgbClr val="2F55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898" tIns="15852" rIns="151898" bIns="1585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>
                  <a:latin typeface="Bahnschrift" panose="020B0502040204020203" pitchFamily="34" charset="0"/>
                </a:rPr>
                <a:t>Planejamento da Mudança</a:t>
              </a: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4CF0B248-07B0-42F6-B61B-5DB754AB500C}"/>
                </a:ext>
              </a:extLst>
            </p:cNvPr>
            <p:cNvSpPr/>
            <p:nvPr/>
          </p:nvSpPr>
          <p:spPr>
            <a:xfrm>
              <a:off x="6361869" y="5203585"/>
              <a:ext cx="4635900" cy="324720"/>
            </a:xfrm>
            <a:custGeom>
              <a:avLst/>
              <a:gdLst>
                <a:gd name="connsiteX0" fmla="*/ 0 w 3599318"/>
                <a:gd name="connsiteY0" fmla="*/ 54121 h 324720"/>
                <a:gd name="connsiteX1" fmla="*/ 54121 w 3599318"/>
                <a:gd name="connsiteY1" fmla="*/ 0 h 324720"/>
                <a:gd name="connsiteX2" fmla="*/ 3545197 w 3599318"/>
                <a:gd name="connsiteY2" fmla="*/ 0 h 324720"/>
                <a:gd name="connsiteX3" fmla="*/ 3599318 w 3599318"/>
                <a:gd name="connsiteY3" fmla="*/ 54121 h 324720"/>
                <a:gd name="connsiteX4" fmla="*/ 3599318 w 3599318"/>
                <a:gd name="connsiteY4" fmla="*/ 270599 h 324720"/>
                <a:gd name="connsiteX5" fmla="*/ 3545197 w 3599318"/>
                <a:gd name="connsiteY5" fmla="*/ 324720 h 324720"/>
                <a:gd name="connsiteX6" fmla="*/ 54121 w 3599318"/>
                <a:gd name="connsiteY6" fmla="*/ 324720 h 324720"/>
                <a:gd name="connsiteX7" fmla="*/ 0 w 3599318"/>
                <a:gd name="connsiteY7" fmla="*/ 270599 h 324720"/>
                <a:gd name="connsiteX8" fmla="*/ 0 w 3599318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9318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3545197" y="0"/>
                  </a:lnTo>
                  <a:cubicBezTo>
                    <a:pt x="3575087" y="0"/>
                    <a:pt x="3599318" y="24231"/>
                    <a:pt x="3599318" y="54121"/>
                  </a:cubicBezTo>
                  <a:lnTo>
                    <a:pt x="3599318" y="270599"/>
                  </a:lnTo>
                  <a:cubicBezTo>
                    <a:pt x="3599318" y="300489"/>
                    <a:pt x="3575087" y="324720"/>
                    <a:pt x="3545197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olidFill>
              <a:srgbClr val="2F55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898" tIns="15852" rIns="151898" bIns="1585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>
                  <a:latin typeface="Bahnschrift" panose="020B0502040204020203" pitchFamily="34" charset="0"/>
                </a:rPr>
                <a:t>Comentários e observações adicionais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5CA5C88-E111-4757-9449-6FBA28F4ED09}"/>
              </a:ext>
            </a:extLst>
          </p:cNvPr>
          <p:cNvGrpSpPr/>
          <p:nvPr/>
        </p:nvGrpSpPr>
        <p:grpSpPr>
          <a:xfrm>
            <a:off x="6556787" y="5670832"/>
            <a:ext cx="4678771" cy="354240"/>
            <a:chOff x="257094" y="28407"/>
            <a:chExt cx="3599318" cy="354240"/>
          </a:xfrm>
          <a:solidFill>
            <a:srgbClr val="7F7F7F"/>
          </a:solidFill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E6F35799-37F2-4436-9A03-1F07A2396123}"/>
                </a:ext>
              </a:extLst>
            </p:cNvPr>
            <p:cNvSpPr/>
            <p:nvPr/>
          </p:nvSpPr>
          <p:spPr>
            <a:xfrm>
              <a:off x="257094" y="28407"/>
              <a:ext cx="3599318" cy="3542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tângulo: Cantos Arredondados 4">
              <a:extLst>
                <a:ext uri="{FF2B5EF4-FFF2-40B4-BE49-F238E27FC236}">
                  <a16:creationId xmlns:a16="http://schemas.microsoft.com/office/drawing/2014/main" id="{20B04DF9-ED20-4148-8B4B-16B6B2D30017}"/>
                </a:ext>
              </a:extLst>
            </p:cNvPr>
            <p:cNvSpPr txBox="1"/>
            <p:nvPr/>
          </p:nvSpPr>
          <p:spPr>
            <a:xfrm>
              <a:off x="274387" y="45700"/>
              <a:ext cx="3564732" cy="3196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6046" tIns="0" rIns="136046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>
                  <a:latin typeface="Bahnschrift" panose="020B0502040204020203" pitchFamily="34" charset="0"/>
                </a:rPr>
                <a:t>Motivos para Aprovação/Rejeição e Recomendação de Ajustes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34977D31-0093-446A-8D12-C5202553CADD}"/>
              </a:ext>
            </a:extLst>
          </p:cNvPr>
          <p:cNvGrpSpPr/>
          <p:nvPr/>
        </p:nvGrpSpPr>
        <p:grpSpPr>
          <a:xfrm>
            <a:off x="6583390" y="6124938"/>
            <a:ext cx="4652168" cy="324720"/>
            <a:chOff x="257094" y="47800"/>
            <a:chExt cx="3616795" cy="324720"/>
          </a:xfrm>
        </p:grpSpPr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04C8B5BF-11E3-4039-9E9E-0CBE3C53E129}"/>
                </a:ext>
              </a:extLst>
            </p:cNvPr>
            <p:cNvSpPr/>
            <p:nvPr/>
          </p:nvSpPr>
          <p:spPr>
            <a:xfrm>
              <a:off x="257094" y="47800"/>
              <a:ext cx="3616795" cy="32472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7" name="Retângulo: Cantos Arredondados 4">
              <a:extLst>
                <a:ext uri="{FF2B5EF4-FFF2-40B4-BE49-F238E27FC236}">
                  <a16:creationId xmlns:a16="http://schemas.microsoft.com/office/drawing/2014/main" id="{E837050E-9068-4844-A05B-CF82EF8ADEA6}"/>
                </a:ext>
              </a:extLst>
            </p:cNvPr>
            <p:cNvSpPr txBox="1"/>
            <p:nvPr/>
          </p:nvSpPr>
          <p:spPr>
            <a:xfrm>
              <a:off x="306275" y="58434"/>
              <a:ext cx="3534285" cy="29301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6046" tIns="0" rIns="136046" bIns="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>
                  <a:solidFill>
                    <a:schemeClr val="bg1">
                      <a:lumMod val="95000"/>
                    </a:schemeClr>
                  </a:solidFill>
                  <a:latin typeface="Bahnschrift" panose="020B0502040204020203" pitchFamily="34" charset="0"/>
                </a:rPr>
                <a:t>Avaliação da Mudança </a:t>
              </a:r>
              <a:r>
                <a:rPr lang="pt-BR" sz="1100" kern="1200">
                  <a:solidFill>
                    <a:schemeClr val="bg1"/>
                  </a:solidFill>
                  <a:latin typeface="Bahnschrift" panose="020B0502040204020203" pitchFamily="34" charset="0"/>
                </a:rPr>
                <a:t>Implementada</a:t>
              </a:r>
              <a:r>
                <a:rPr lang="pt-BR" sz="1100" kern="1200">
                  <a:solidFill>
                    <a:schemeClr val="bg1">
                      <a:lumMod val="95000"/>
                    </a:schemeClr>
                  </a:solidFill>
                  <a:latin typeface="Bahnschrift" panose="020B0502040204020203" pitchFamily="34" charset="0"/>
                </a:rPr>
                <a:t> e Lições Aprendidas</a:t>
              </a: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0903B35-DB8F-4816-9CD5-F8AE1B5ABB06}"/>
              </a:ext>
            </a:extLst>
          </p:cNvPr>
          <p:cNvSpPr txBox="1"/>
          <p:nvPr/>
        </p:nvSpPr>
        <p:spPr>
          <a:xfrm>
            <a:off x="5857880" y="6458628"/>
            <a:ext cx="47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9877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07C51A-E38A-4C71-BF57-05FE0B132E02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1CABA-E9DD-4CB5-9621-61C575AF18C8}"/>
              </a:ext>
            </a:extLst>
          </p:cNvPr>
          <p:cNvSpPr/>
          <p:nvPr/>
        </p:nvSpPr>
        <p:spPr>
          <a:xfrm>
            <a:off x="2155767" y="2687382"/>
            <a:ext cx="7880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4. Tipos de Mudanças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D38AD7-B0C1-4706-9AE6-79AFA936E4DC}"/>
              </a:ext>
            </a:extLst>
          </p:cNvPr>
          <p:cNvSpPr/>
          <p:nvPr/>
        </p:nvSpPr>
        <p:spPr>
          <a:xfrm rot="16200000">
            <a:off x="-2578738" y="401325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559AC33-01EE-4614-A164-907AF9E8419B}"/>
              </a:ext>
            </a:extLst>
          </p:cNvPr>
          <p:cNvSpPr/>
          <p:nvPr/>
        </p:nvSpPr>
        <p:spPr>
          <a:xfrm rot="16200000">
            <a:off x="9347248" y="257874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AF3FFA0-6E4B-40C3-A75E-DD9E381861A9}"/>
              </a:ext>
            </a:extLst>
          </p:cNvPr>
          <p:cNvSpPr/>
          <p:nvPr/>
        </p:nvSpPr>
        <p:spPr>
          <a:xfrm>
            <a:off x="-1" y="-3590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C064C4-8197-4726-B1A4-570BBA5473A3}"/>
              </a:ext>
            </a:extLst>
          </p:cNvPr>
          <p:cNvSpPr/>
          <p:nvPr/>
        </p:nvSpPr>
        <p:spPr>
          <a:xfrm>
            <a:off x="1942405" y="6591992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51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9617361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4. Tipos de Mudanças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D6B48E24-9FDF-4907-B552-8A869893A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86E4E98-4A82-44CF-BBC6-7EB6409B419C}"/>
              </a:ext>
            </a:extLst>
          </p:cNvPr>
          <p:cNvSpPr txBox="1"/>
          <p:nvPr/>
        </p:nvSpPr>
        <p:spPr>
          <a:xfrm>
            <a:off x="662342" y="1414736"/>
            <a:ext cx="5120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Bahnschrift Light" panose="020B0502040204020203" pitchFamily="34" charset="0"/>
              </a:rPr>
              <a:t>Com o objetivo de concentrar a atenção e os esforços dos colaboradores da STI nas mudanças que apresentam maiores níveis de complexidade, risco e gravidade, foram definidos três tipos de mudanças: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b="1">
                <a:latin typeface="Bahnschrift Light" panose="020B0502040204020203" pitchFamily="34" charset="0"/>
              </a:rPr>
              <a:t>Mudança Padrão</a:t>
            </a:r>
            <a:r>
              <a:rPr lang="pt-BR" sz="1200">
                <a:latin typeface="Bahnschrift Light" panose="020B0502040204020203" pitchFamily="34" charset="0"/>
              </a:rPr>
              <a:t>: mudanças que representam </a:t>
            </a:r>
            <a:r>
              <a:rPr lang="pt-BR" sz="1200" b="1">
                <a:latin typeface="Bahnschrift Light" panose="020B0502040204020203" pitchFamily="34" charset="0"/>
              </a:rPr>
              <a:t>significativo risco ou impacto</a:t>
            </a:r>
            <a:r>
              <a:rPr lang="pt-BR" sz="1200">
                <a:latin typeface="Bahnschrift Light" panose="020B0502040204020203" pitchFamily="34" charset="0"/>
              </a:rPr>
              <a:t> nos sistemas e infraestrutura e que podem ser planejadas;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20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b="1">
                <a:latin typeface="Bahnschrift Light" panose="020B0502040204020203" pitchFamily="34" charset="0"/>
              </a:rPr>
              <a:t>Mudança Simplificada</a:t>
            </a:r>
            <a:r>
              <a:rPr lang="pt-BR" sz="1200">
                <a:latin typeface="Bahnschrift Light" panose="020B0502040204020203" pitchFamily="34" charset="0"/>
              </a:rPr>
              <a:t>: mudanças realizadas </a:t>
            </a:r>
            <a:r>
              <a:rPr lang="pt-BR" sz="1200" b="1">
                <a:latin typeface="Bahnschrift Light" panose="020B0502040204020203" pitchFamily="34" charset="0"/>
              </a:rPr>
              <a:t>frequentemente</a:t>
            </a:r>
            <a:r>
              <a:rPr lang="pt-BR" sz="1200">
                <a:latin typeface="Bahnschrift Light" panose="020B0502040204020203" pitchFamily="34" charset="0"/>
              </a:rPr>
              <a:t> ou que representem </a:t>
            </a:r>
            <a:r>
              <a:rPr lang="pt-BR" sz="1200" b="1">
                <a:latin typeface="Bahnschrift Light" panose="020B0502040204020203" pitchFamily="34" charset="0"/>
              </a:rPr>
              <a:t>baixo risco e impacto </a:t>
            </a:r>
            <a:r>
              <a:rPr lang="pt-BR" sz="1200">
                <a:latin typeface="Bahnschrift Light" panose="020B0502040204020203" pitchFamily="34" charset="0"/>
              </a:rPr>
              <a:t>nos sistemas e infraestrutura;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20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b="1">
                <a:latin typeface="Bahnschrift Light" panose="020B0502040204020203" pitchFamily="34" charset="0"/>
              </a:rPr>
              <a:t>Mudança Emergencial</a:t>
            </a:r>
            <a:r>
              <a:rPr lang="pt-BR" sz="1200">
                <a:latin typeface="Bahnschrift Light" panose="020B0502040204020203" pitchFamily="34" charset="0"/>
              </a:rPr>
              <a:t>: mudanças </a:t>
            </a:r>
            <a:r>
              <a:rPr lang="pt-BR" sz="1200" b="1">
                <a:latin typeface="Bahnschrift Light" panose="020B0502040204020203" pitchFamily="34" charset="0"/>
              </a:rPr>
              <a:t>decorrentes de um incidente grave </a:t>
            </a:r>
            <a:r>
              <a:rPr lang="pt-BR" sz="1200">
                <a:latin typeface="Bahnschrift Light" panose="020B0502040204020203" pitchFamily="34" charset="0"/>
              </a:rPr>
              <a:t>e que devam entrar em produção rapidamente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AE843D8-53A9-4F5C-AC80-4EEE1CC6B486}"/>
              </a:ext>
            </a:extLst>
          </p:cNvPr>
          <p:cNvSpPr/>
          <p:nvPr/>
        </p:nvSpPr>
        <p:spPr>
          <a:xfrm>
            <a:off x="839924" y="4527123"/>
            <a:ext cx="3376476" cy="607868"/>
          </a:xfrm>
          <a:prstGeom prst="roundRect">
            <a:avLst>
              <a:gd name="adj" fmla="val 41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bg1"/>
                </a:solidFill>
                <a:latin typeface="Bahnschrift" panose="020B0502040204020203" pitchFamily="34" charset="0"/>
              </a:rPr>
              <a:t>Requisição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8DB84C59-C954-48AA-BBC5-5B7C0EA90749}"/>
              </a:ext>
            </a:extLst>
          </p:cNvPr>
          <p:cNvSpPr/>
          <p:nvPr/>
        </p:nvSpPr>
        <p:spPr>
          <a:xfrm>
            <a:off x="8009818" y="4527123"/>
            <a:ext cx="3376475" cy="607868"/>
          </a:xfrm>
          <a:prstGeom prst="roundRect">
            <a:avLst>
              <a:gd name="adj" fmla="val 8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latin typeface="Bahnschrift" panose="020B0502040204020203" pitchFamily="34" charset="0"/>
              </a:rPr>
              <a:t>Implementação e Avaliação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9FACE977-5223-475F-8C9D-D2C504E141EE}"/>
              </a:ext>
            </a:extLst>
          </p:cNvPr>
          <p:cNvSpPr/>
          <p:nvPr/>
        </p:nvSpPr>
        <p:spPr>
          <a:xfrm>
            <a:off x="4429758" y="4527123"/>
            <a:ext cx="3376475" cy="607869"/>
          </a:xfrm>
          <a:prstGeom prst="roundRect">
            <a:avLst>
              <a:gd name="adj" fmla="val 4131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latin typeface="Bahnschrift" panose="020B0502040204020203" pitchFamily="34" charset="0"/>
              </a:rPr>
              <a:t>Deliberação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EEAB434-4136-4B66-A431-8259ACE7EE22}"/>
              </a:ext>
            </a:extLst>
          </p:cNvPr>
          <p:cNvSpPr/>
          <p:nvPr/>
        </p:nvSpPr>
        <p:spPr>
          <a:xfrm>
            <a:off x="839924" y="5237891"/>
            <a:ext cx="3376476" cy="910072"/>
          </a:xfrm>
          <a:prstGeom prst="roundRect">
            <a:avLst>
              <a:gd name="adj" fmla="val 3666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 algn="ctr">
              <a:buAutoNum type="arabicPeriod"/>
            </a:pPr>
            <a:r>
              <a:rPr lang="pt-BR" sz="1200">
                <a:latin typeface="Bahnschrift" panose="020B0502040204020203" pitchFamily="34" charset="0"/>
              </a:rPr>
              <a:t>Solicitante preenche a RDM </a:t>
            </a:r>
          </a:p>
          <a:p>
            <a:pPr algn="ctr"/>
            <a:r>
              <a:rPr lang="pt-BR" sz="1200">
                <a:latin typeface="Bahnschrift" panose="020B0502040204020203" pitchFamily="34" charset="0"/>
              </a:rPr>
              <a:t>2. Gerente de Mudanças avalia a RDM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763AB5F-5C8B-478D-A0F6-F17B14109013}"/>
              </a:ext>
            </a:extLst>
          </p:cNvPr>
          <p:cNvSpPr/>
          <p:nvPr/>
        </p:nvSpPr>
        <p:spPr>
          <a:xfrm>
            <a:off x="4429758" y="5237891"/>
            <a:ext cx="3376475" cy="910072"/>
          </a:xfrm>
          <a:prstGeom prst="roundRect">
            <a:avLst>
              <a:gd name="adj" fmla="val 9248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>
                <a:latin typeface="Bahnschrift" panose="020B0502040204020203" pitchFamily="34" charset="0"/>
              </a:rPr>
              <a:t>3. CCM avalia e delibera sobre a RDM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D33C1E2C-435B-492C-AAA8-F28308FC50F5}"/>
              </a:ext>
            </a:extLst>
          </p:cNvPr>
          <p:cNvSpPr/>
          <p:nvPr/>
        </p:nvSpPr>
        <p:spPr>
          <a:xfrm>
            <a:off x="8009818" y="5230625"/>
            <a:ext cx="3376475" cy="910071"/>
          </a:xfrm>
          <a:prstGeom prst="roundRect">
            <a:avLst>
              <a:gd name="adj" fmla="val 9248"/>
            </a:avLst>
          </a:prstGeom>
          <a:ln>
            <a:solidFill>
              <a:srgbClr val="2F559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>
                <a:latin typeface="Bahnschrift" panose="020B0502040204020203" pitchFamily="34" charset="0"/>
              </a:rPr>
              <a:t>4. Equipe Técnica implementa a mudança aprovada pelo CCM</a:t>
            </a:r>
          </a:p>
          <a:p>
            <a:pPr algn="ctr"/>
            <a:r>
              <a:rPr lang="pt-BR" sz="1200">
                <a:latin typeface="Bahnschrift" panose="020B0502040204020203" pitchFamily="34" charset="0"/>
              </a:rPr>
              <a:t>5. Gerente de Mudança avalia a mudança implementada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1943392-5BAB-4D47-A79A-5B66A3CF5881}"/>
              </a:ext>
            </a:extLst>
          </p:cNvPr>
          <p:cNvSpPr txBox="1"/>
          <p:nvPr/>
        </p:nvSpPr>
        <p:spPr>
          <a:xfrm>
            <a:off x="6247152" y="1414736"/>
            <a:ext cx="528250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>
                <a:latin typeface="Bahnschrift Light" panose="020B0502040204020203" pitchFamily="34" charset="0"/>
              </a:rPr>
              <a:t>Cada mudança possui um fluxo próprio, adequado às suas particularidades, o que será detalhado na próxima página. De forma genérica, porém, o processo de Gerenciamento de Mudanças é composto por 3 etapas: 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b="1">
                <a:latin typeface="Bahnschrift Light" panose="020B0502040204020203" pitchFamily="34" charset="0"/>
              </a:rPr>
              <a:t>Etapa de Requisição</a:t>
            </a:r>
            <a:r>
              <a:rPr lang="pt-BR" sz="1200">
                <a:latin typeface="Bahnschrift Light" panose="020B0502040204020203" pitchFamily="34" charset="0"/>
              </a:rPr>
              <a:t>: momento em que o solicitante preenche e apresenta a RDM ao Gerente de Mudanças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b="1">
                <a:latin typeface="Bahnschrift Light" panose="020B0502040204020203" pitchFamily="34" charset="0"/>
              </a:rPr>
              <a:t>Etapa de Deliberação</a:t>
            </a:r>
            <a:r>
              <a:rPr lang="pt-BR" sz="1200">
                <a:latin typeface="Bahnschrift Light" panose="020B0502040204020203" pitchFamily="34" charset="0"/>
              </a:rPr>
              <a:t>: contempla a apreciação da RDM pelo Conselho Consultivo de Mudança</a:t>
            </a:r>
          </a:p>
          <a:p>
            <a:pPr algn="just"/>
            <a:endParaRPr lang="pt-BR" sz="1200" b="1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b="1">
                <a:latin typeface="Bahnschrift Light" panose="020B0502040204020203" pitchFamily="34" charset="0"/>
              </a:rPr>
              <a:t>Etapa de Implementação e Avaliação</a:t>
            </a:r>
            <a:r>
              <a:rPr lang="pt-BR" sz="1200">
                <a:latin typeface="Bahnschrift Light" panose="020B0502040204020203" pitchFamily="34" charset="0"/>
              </a:rPr>
              <a:t>: envolve a execução da mudança pela Equipe Técnica e sua avaliação pelo Gerente de Mudança.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>
              <a:latin typeface="Bahnschrift Light" panose="020B0502040204020203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1BFA659-CCFC-48C9-BFFC-FF4E3A389FC1}"/>
              </a:ext>
            </a:extLst>
          </p:cNvPr>
          <p:cNvSpPr txBox="1"/>
          <p:nvPr/>
        </p:nvSpPr>
        <p:spPr>
          <a:xfrm>
            <a:off x="5857880" y="6458628"/>
            <a:ext cx="47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328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D2C1673-80E9-4992-BA4B-1BBFDF26C5F6}"/>
              </a:ext>
            </a:extLst>
          </p:cNvPr>
          <p:cNvSpPr/>
          <p:nvPr/>
        </p:nvSpPr>
        <p:spPr>
          <a:xfrm>
            <a:off x="6305452" y="1481669"/>
            <a:ext cx="5364161" cy="3929521"/>
          </a:xfrm>
          <a:prstGeom prst="roundRect">
            <a:avLst>
              <a:gd name="adj" fmla="val 629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endParaRPr lang="pt-BR" sz="120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1417F1A-7CE8-4C82-AD93-DD28ED11C14F}"/>
              </a:ext>
            </a:extLst>
          </p:cNvPr>
          <p:cNvSpPr/>
          <p:nvPr/>
        </p:nvSpPr>
        <p:spPr>
          <a:xfrm>
            <a:off x="522387" y="1481669"/>
            <a:ext cx="5505680" cy="3909738"/>
          </a:xfrm>
          <a:prstGeom prst="roundRect">
            <a:avLst>
              <a:gd name="adj" fmla="val 629"/>
            </a:avLst>
          </a:prstGeom>
          <a:solidFill>
            <a:schemeClr val="accent5">
              <a:lumMod val="60000"/>
              <a:lumOff val="4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endParaRPr lang="pt-BR" sz="120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9617361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4. Tipos de Mudanças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D6B48E24-9FDF-4907-B552-8A869893A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6BFF5F85-893F-49F8-BB9E-8C30170A9B86}"/>
              </a:ext>
            </a:extLst>
          </p:cNvPr>
          <p:cNvSpPr txBox="1"/>
          <p:nvPr/>
        </p:nvSpPr>
        <p:spPr>
          <a:xfrm>
            <a:off x="522387" y="1072341"/>
            <a:ext cx="11147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latin typeface="Bahnschrift Light" panose="020B0502040204020203" pitchFamily="34" charset="0"/>
              </a:rPr>
              <a:t>Após compreender a diferença entre os tipos de mudança, é importante saber como cada uma difere do fluxo padrão: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6B4F8B-1120-4868-B04B-17BC64585445}"/>
              </a:ext>
            </a:extLst>
          </p:cNvPr>
          <p:cNvSpPr txBox="1"/>
          <p:nvPr/>
        </p:nvSpPr>
        <p:spPr>
          <a:xfrm>
            <a:off x="666501" y="1517124"/>
            <a:ext cx="526264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b="1">
                <a:latin typeface="Bahnschrift SemiBold" panose="020B0502040204020203" pitchFamily="34" charset="0"/>
              </a:rPr>
              <a:t>Mudanças Simplificadas</a:t>
            </a:r>
          </a:p>
          <a:p>
            <a:pPr algn="ctr"/>
            <a:endParaRPr lang="pt-BR" sz="1200">
              <a:latin typeface="Bahnschrift SemiBold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Por representarem um menor risco/impacto e serem executadas frequentemente, </a:t>
            </a:r>
            <a:r>
              <a:rPr lang="pt-BR" sz="1200" b="1">
                <a:latin typeface="Bahnschrift Light" panose="020B0502040204020203" pitchFamily="34" charset="0"/>
              </a:rPr>
              <a:t>as mudanças simplificadas possuem um Plano de Implementação pré-aprovado pelo CCM</a:t>
            </a:r>
            <a:r>
              <a:rPr lang="pt-BR" sz="1200">
                <a:latin typeface="Bahnschrift Light" panose="020B0502040204020203" pitchFamily="34" charset="0"/>
              </a:rPr>
              <a:t>. Dessa forma, não é necessário preencher um formulário de RDM para cada nova solicitação de mudança</a:t>
            </a:r>
            <a:r>
              <a:rPr lang="pt-BR" sz="1200">
                <a:latin typeface="Bahnschrift SemiBold" panose="020B0502040204020203" pitchFamily="34" charset="0"/>
              </a:rPr>
              <a:t>.</a:t>
            </a:r>
          </a:p>
          <a:p>
            <a:pPr algn="just"/>
            <a:endParaRPr lang="pt-BR" sz="1200">
              <a:latin typeface="Bahnschrift SemiBold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Ou seja, </a:t>
            </a:r>
            <a:r>
              <a:rPr lang="pt-BR" sz="1200" b="1">
                <a:solidFill>
                  <a:srgbClr val="C00000"/>
                </a:solidFill>
                <a:latin typeface="Bahnschrift Light" panose="020B0502040204020203" pitchFamily="34" charset="0"/>
              </a:rPr>
              <a:t>não ocorrem as etapas de Requisição ou de Deliberação</a:t>
            </a:r>
            <a:r>
              <a:rPr lang="pt-BR" sz="1200">
                <a:latin typeface="Bahnschrift Light" panose="020B0502040204020203" pitchFamily="34" charset="0"/>
              </a:rPr>
              <a:t>, bastando que a Equipe Técnica execute a mudança conforme previsto no Plano de Implementação pré-aprovado pelo CCM.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Mas atenção, para que uma mudança seja classificada como simplificada, é necessário que ela seja apreciada ao menos uma vez, seguindo o fluxo padrão. Os planos de implementação pré-aprovados estão sendo desenvolvidos gradativamente e disponibilizados </a:t>
            </a:r>
            <a:r>
              <a:rPr lang="pt-BR" sz="1200">
                <a:latin typeface="Bahnschrift Light" panose="020B0502040204020203" pitchFamily="34" charset="0"/>
                <a:hlinkClick r:id="rId3"/>
              </a:rPr>
              <a:t>no </a:t>
            </a:r>
            <a:r>
              <a:rPr lang="pt-BR" sz="1200" u="sng">
                <a:solidFill>
                  <a:srgbClr val="0070C0"/>
                </a:solidFill>
                <a:latin typeface="Bahnschrift Light" panose="020B0502040204020203" pitchFamily="34" charset="0"/>
                <a:hlinkClick r:id="rId3"/>
              </a:rPr>
              <a:t>Portal de Governança de TI do TRF5.</a:t>
            </a:r>
            <a:endParaRPr lang="pt-BR" sz="1200">
              <a:latin typeface="Bahnschrift Light" panose="020B0502040204020203" pitchFamily="34" charset="0"/>
            </a:endParaRP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/>
              </a:rPr>
              <a:t>Assim, o fluxo de mudanças simplificadas se caracteriza pela ausência de requisição forma</a:t>
            </a:r>
            <a:r>
              <a:rPr lang="pt-BR" sz="1200">
                <a:solidFill>
                  <a:srgbClr val="FF0000"/>
                </a:solidFill>
                <a:latin typeface="Bahnschrift Light"/>
              </a:rPr>
              <a:t>l</a:t>
            </a:r>
            <a:r>
              <a:rPr lang="pt-BR" sz="1200">
                <a:latin typeface="Bahnschrift Light"/>
              </a:rPr>
              <a:t> ou de deliberação, sendo implementada diretamente através dos planos de implementação pré-aprovados.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4768BCD-2D46-4F50-9889-3789475E8CD1}"/>
              </a:ext>
            </a:extLst>
          </p:cNvPr>
          <p:cNvSpPr txBox="1"/>
          <p:nvPr/>
        </p:nvSpPr>
        <p:spPr>
          <a:xfrm>
            <a:off x="6457851" y="1497869"/>
            <a:ext cx="51423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latin typeface="Bahnschrift SemiBold" panose="020B0502040204020203" pitchFamily="34" charset="0"/>
              </a:rPr>
              <a:t>Mudanças Emergenciais</a:t>
            </a:r>
          </a:p>
          <a:p>
            <a:pPr algn="ctr"/>
            <a:endParaRPr lang="pt-BR" sz="1200">
              <a:latin typeface="Bahnschrift SemiBold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As mudanças emergências demandam uma rápida atuação da equipe da STI para a correção de um incidente grave. Portanto, não é viável que sigam o mesmo fluxo de uma mudança padrão,  o que demandaria tempo para o preenchimento de uma RDM e uma reunião de deliberação do CCM.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Nesse sentido, as mudanças emergenciais </a:t>
            </a:r>
            <a:r>
              <a:rPr lang="pt-BR" sz="1200" b="1">
                <a:latin typeface="Bahnschrift Light" panose="020B0502040204020203" pitchFamily="34" charset="0"/>
              </a:rPr>
              <a:t>podem ser implementadas sem a aprovação  prévia do CCM</a:t>
            </a:r>
            <a:r>
              <a:rPr lang="pt-BR" sz="1200">
                <a:latin typeface="Bahnschrift Light" panose="020B0502040204020203" pitchFamily="34" charset="0"/>
              </a:rPr>
              <a:t>, cabendo a equipe responsável pelo assunto relacionado ao incidente definir qual a solução técnica mais adequada.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Todavia, após a implementação da mudança emergencial, esta </a:t>
            </a:r>
            <a:r>
              <a:rPr lang="pt-BR" sz="1200" b="1">
                <a:solidFill>
                  <a:srgbClr val="C00000"/>
                </a:solidFill>
                <a:latin typeface="Bahnschrift Light" panose="020B0502040204020203" pitchFamily="34" charset="0"/>
              </a:rPr>
              <a:t>deve ser formalizada por meio do preenchimento de uma RDM e submetida à deliberação do CCM</a:t>
            </a:r>
            <a:r>
              <a:rPr lang="pt-BR" sz="1200">
                <a:latin typeface="Bahnschrift Light" panose="020B0502040204020203" pitchFamily="34" charset="0"/>
              </a:rPr>
              <a:t>, o qual poderá referendá-la ou indicar solução técnica alternativa.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Portanto, o </a:t>
            </a:r>
            <a:r>
              <a:rPr lang="pt-BR" sz="1200" b="1">
                <a:latin typeface="Bahnschrift Light" panose="020B0502040204020203" pitchFamily="34" charset="0"/>
              </a:rPr>
              <a:t>fluxo para as mudanças emergenciais se caracteriza pela inversão de fases</a:t>
            </a:r>
            <a:r>
              <a:rPr lang="pt-BR" sz="1200">
                <a:latin typeface="Bahnschrift Light" panose="020B0502040204020203" pitchFamily="34" charset="0"/>
              </a:rPr>
              <a:t>: primeiro ocorre a implementação, depois a solicitação e a deliberação. 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C561AE0-1CEE-4844-A876-DC6ADDB62067}"/>
              </a:ext>
            </a:extLst>
          </p:cNvPr>
          <p:cNvSpPr/>
          <p:nvPr/>
        </p:nvSpPr>
        <p:spPr>
          <a:xfrm>
            <a:off x="6305452" y="5559719"/>
            <a:ext cx="5364161" cy="734424"/>
          </a:xfrm>
          <a:prstGeom prst="roundRect">
            <a:avLst>
              <a:gd name="adj" fmla="val 4472"/>
            </a:avLst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/>
                </a:solidFill>
                <a:latin typeface="Bahnschrift Light" panose="020B0502040204020203" pitchFamily="34" charset="0"/>
              </a:rPr>
              <a:t>Pode ser implementado sem aprovação prévia do CCM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/>
                </a:solidFill>
                <a:latin typeface="Bahnschrift Light" panose="020B0502040204020203" pitchFamily="34" charset="0"/>
              </a:rPr>
              <a:t>Após a implementação, a mudança deve ser formalizada em uma RDM e apreciada pelo CCM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10AC55D-8CE2-404E-B563-24ED8D4EE963}"/>
              </a:ext>
            </a:extLst>
          </p:cNvPr>
          <p:cNvSpPr/>
          <p:nvPr/>
        </p:nvSpPr>
        <p:spPr>
          <a:xfrm>
            <a:off x="522387" y="5561835"/>
            <a:ext cx="5505680" cy="734424"/>
          </a:xfrm>
          <a:prstGeom prst="roundRect">
            <a:avLst>
              <a:gd name="adj" fmla="val 4472"/>
            </a:avLst>
          </a:prstGeom>
          <a:ln w="19050">
            <a:solidFill>
              <a:srgbClr val="2F5597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/>
                </a:solidFill>
                <a:latin typeface="Bahnschrift Light" panose="020B0502040204020203" pitchFamily="34" charset="0"/>
              </a:rPr>
              <a:t>Possuem plano de implementação pré-aprovado pelo CCM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/>
                </a:solidFill>
                <a:latin typeface="Bahnschrift Light" panose="020B0502040204020203" pitchFamily="34" charset="0"/>
              </a:rPr>
              <a:t>Não ocorre a etapa de Deliberação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B4A9BC-9523-4068-A2D0-7764D18398B8}"/>
              </a:ext>
            </a:extLst>
          </p:cNvPr>
          <p:cNvSpPr txBox="1"/>
          <p:nvPr/>
        </p:nvSpPr>
        <p:spPr>
          <a:xfrm>
            <a:off x="5949011" y="6458628"/>
            <a:ext cx="4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3414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07C51A-E38A-4C71-BF57-05FE0B132E02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1CABA-E9DD-4CB5-9621-61C575AF18C8}"/>
              </a:ext>
            </a:extLst>
          </p:cNvPr>
          <p:cNvSpPr/>
          <p:nvPr/>
        </p:nvSpPr>
        <p:spPr>
          <a:xfrm>
            <a:off x="2155767" y="2687382"/>
            <a:ext cx="7880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5. </a:t>
            </a:r>
            <a:r>
              <a:rPr lang="pt-BR" sz="3600">
                <a:solidFill>
                  <a:schemeClr val="bg1"/>
                </a:solidFill>
                <a:latin typeface="Bahnschrift" panose="020B0502040204020203" pitchFamily="34" charset="0"/>
              </a:rPr>
              <a:t>Passo-a-passo do processo de Gerenciamento de Mudanças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D38AD7-B0C1-4706-9AE6-79AFA936E4DC}"/>
              </a:ext>
            </a:extLst>
          </p:cNvPr>
          <p:cNvSpPr/>
          <p:nvPr/>
        </p:nvSpPr>
        <p:spPr>
          <a:xfrm rot="16200000">
            <a:off x="-2578738" y="401325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559AC33-01EE-4614-A164-907AF9E8419B}"/>
              </a:ext>
            </a:extLst>
          </p:cNvPr>
          <p:cNvSpPr/>
          <p:nvPr/>
        </p:nvSpPr>
        <p:spPr>
          <a:xfrm rot="16200000">
            <a:off x="9347248" y="257874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AF3FFA0-6E4B-40C3-A75E-DD9E381861A9}"/>
              </a:ext>
            </a:extLst>
          </p:cNvPr>
          <p:cNvSpPr/>
          <p:nvPr/>
        </p:nvSpPr>
        <p:spPr>
          <a:xfrm>
            <a:off x="-1" y="-3590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C064C4-8197-4726-B1A4-570BBA5473A3}"/>
              </a:ext>
            </a:extLst>
          </p:cNvPr>
          <p:cNvSpPr/>
          <p:nvPr/>
        </p:nvSpPr>
        <p:spPr>
          <a:xfrm>
            <a:off x="1942405" y="6591992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50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10664765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5. </a:t>
            </a:r>
            <a:r>
              <a:rPr lang="pt-BR" sz="2800">
                <a:latin typeface="Bahnschrift" panose="020B0502040204020203" pitchFamily="34" charset="0"/>
              </a:rPr>
              <a:t>Passo-a-passo do processo de Gerenciamento de Mudanças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2CAAB426-C7D9-4941-9D10-D3B0E684A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1FDF447-C575-4D1D-98F4-A6FD7864045F}"/>
              </a:ext>
            </a:extLst>
          </p:cNvPr>
          <p:cNvSpPr txBox="1">
            <a:spLocks/>
          </p:cNvSpPr>
          <p:nvPr/>
        </p:nvSpPr>
        <p:spPr>
          <a:xfrm>
            <a:off x="1712422" y="839541"/>
            <a:ext cx="10664765" cy="473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latin typeface="Bahnschrift SemiBold" panose="020B0502040204020203" pitchFamily="34" charset="0"/>
              </a:rPr>
              <a:t>5.1 Atividades das Mudanças do Tipo Padrão</a:t>
            </a:r>
            <a:endParaRPr lang="pt-br" sz="1800">
              <a:latin typeface="Bahnschrift SemiBold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4489B0-D2C8-4BA6-BBB2-AE4415CFEB20}"/>
              </a:ext>
            </a:extLst>
          </p:cNvPr>
          <p:cNvSpPr txBox="1"/>
          <p:nvPr/>
        </p:nvSpPr>
        <p:spPr>
          <a:xfrm>
            <a:off x="589657" y="4024779"/>
            <a:ext cx="5257971" cy="156966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1: Preencher Requisição de Mudança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Solicitante (colaborador vinculado à STI)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Preencher o </a:t>
            </a:r>
            <a:r>
              <a:rPr lang="pt-BR" sz="1200" dirty="0">
                <a:latin typeface="Bahnschrift Light" panose="020B0502040204020203" pitchFamily="34" charset="0"/>
                <a:hlinkClick r:id="rId3"/>
              </a:rPr>
              <a:t>Formulário de Requisição de Mudança</a:t>
            </a:r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Encaminhar para avaliação do Gerente de Mudança. Normalmente, eles são os gestores dos núcleos e seções  da STI. Caso haja dúvida sobre quem é o Gerente de Mudança, entre em contato com o NGOV.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C5BB714-38C5-457A-A465-7DF580720838}"/>
              </a:ext>
            </a:extLst>
          </p:cNvPr>
          <p:cNvSpPr txBox="1"/>
          <p:nvPr/>
        </p:nvSpPr>
        <p:spPr>
          <a:xfrm>
            <a:off x="6213626" y="1822159"/>
            <a:ext cx="5120640" cy="286232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2: Avaliar Requisição de Mudança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Gerente de Mudança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Avaliar o formulário de Requisição de Mudança, podendo retificá-lo ou complementá-lo quando entender que as informações são insuficientes ou inadequada.</a:t>
            </a: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Após a avaliação, o Gerente poderá aprová-la ou rejeitá-la. Em caso de rejeição, será retornada ao solicitante e indicados os motivos para tal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/>
              </a:rPr>
              <a:t>Obs.: Para as mudanças que envolvem mais de uma Unidade Organizacional, cabe ao Gerente de Mudança realizar as articulações necessárias para a correta implementação da demanda.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0332ACD-B694-4E1C-BC3E-220CA14674F3}"/>
              </a:ext>
            </a:extLst>
          </p:cNvPr>
          <p:cNvSpPr txBox="1"/>
          <p:nvPr/>
        </p:nvSpPr>
        <p:spPr>
          <a:xfrm>
            <a:off x="589657" y="1822159"/>
            <a:ext cx="525797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Como explanado anteriormente, as mudanças do tipo padrão necessitam de aprovação do CCM. Por isso, o Solicitante deve preencher o formulário de mudanças e encaminhá-lo ao Gerente de Mudanças. 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Após as contribuições do Gerente, a mudança será deliberada pelo CCM durante as reunião dos diretores. Após a aprovação, a equipe técnica deve ser acionada e implementar a mudança aprovada. 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A seguir, segue um passo-a-passo detalhado das atividades que compõem o fluxo de mudanças padrão e seus respectivos responsáveis.</a:t>
            </a:r>
            <a:endParaRPr lang="pt-BR" sz="1200" dirty="0">
              <a:latin typeface="Bahnschrift Ligh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759A5C3-8A0E-469C-BF57-F3F5EFEA028B}"/>
              </a:ext>
            </a:extLst>
          </p:cNvPr>
          <p:cNvSpPr txBox="1"/>
          <p:nvPr/>
        </p:nvSpPr>
        <p:spPr>
          <a:xfrm>
            <a:off x="6213626" y="4951349"/>
            <a:ext cx="5120640" cy="138499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3: Solicitar Deliberação pelo CCM</a:t>
            </a:r>
          </a:p>
          <a:p>
            <a:pPr algn="just"/>
            <a:r>
              <a:rPr lang="pt-BR" sz="1200" b="1" dirty="0">
                <a:latin typeface="Bahnschrift SemiBold" panose="020B0502040204020203" pitchFamily="34" charset="0"/>
              </a:rPr>
              <a:t>Responsável:  Gerente de Mudança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Solicitar inclusão em pauta da reunião do CCM enviando e-mail para </a:t>
            </a:r>
            <a:r>
              <a:rPr lang="pt-BR" sz="1200" dirty="0">
                <a:solidFill>
                  <a:srgbClr val="0070C0"/>
                </a:solidFill>
                <a:latin typeface="Bahnschrift Light" panose="020B0502040204020203" pitchFamily="34" charset="0"/>
                <a:hlinkClick r:id="rId4"/>
              </a:rPr>
              <a:t>ngov.servidores@trf5.jus.br</a:t>
            </a:r>
            <a:r>
              <a:rPr lang="pt-BR" sz="1200" dirty="0">
                <a:latin typeface="Bahnschrift Light" panose="020B0502040204020203" pitchFamily="34" charset="0"/>
              </a:rPr>
              <a:t>,</a:t>
            </a:r>
          </a:p>
          <a:p>
            <a:pPr marL="228600" indent="-228600" algn="just">
              <a:buFont typeface="+mj-lt"/>
              <a:buAutoNum type="arabicPeriod"/>
            </a:pPr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75434A-8C7C-4957-9655-41591D15D45A}"/>
              </a:ext>
            </a:extLst>
          </p:cNvPr>
          <p:cNvSpPr txBox="1"/>
          <p:nvPr/>
        </p:nvSpPr>
        <p:spPr>
          <a:xfrm>
            <a:off x="5847627" y="6422193"/>
            <a:ext cx="4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5389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10664765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5. </a:t>
            </a:r>
            <a:r>
              <a:rPr lang="pt-BR" sz="2800">
                <a:latin typeface="Bahnschrift" panose="020B0502040204020203" pitchFamily="34" charset="0"/>
              </a:rPr>
              <a:t>Passo-a-passo do processo de Gerenciamento de Mudanças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2CAAB426-C7D9-4941-9D10-D3B0E684A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1FDF447-C575-4D1D-98F4-A6FD7864045F}"/>
              </a:ext>
            </a:extLst>
          </p:cNvPr>
          <p:cNvSpPr txBox="1">
            <a:spLocks/>
          </p:cNvSpPr>
          <p:nvPr/>
        </p:nvSpPr>
        <p:spPr>
          <a:xfrm>
            <a:off x="1712422" y="839541"/>
            <a:ext cx="10664765" cy="473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latin typeface="Bahnschrift SemiBold" panose="020B0502040204020203" pitchFamily="34" charset="0"/>
              </a:rPr>
              <a:t>5.1 </a:t>
            </a:r>
            <a:r>
              <a:rPr lang="pt-BR" sz="1800">
                <a:latin typeface="Bahnschrift" panose="020B0502040204020203" pitchFamily="34" charset="0"/>
              </a:rPr>
              <a:t>Atividades da Mudança do Tipo Padrão</a:t>
            </a:r>
            <a:endParaRPr lang="pt-br" sz="1800">
              <a:latin typeface="Bahnschrift SemiBold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4489B0-D2C8-4BA6-BBB2-AE4415CFEB20}"/>
              </a:ext>
            </a:extLst>
          </p:cNvPr>
          <p:cNvSpPr txBox="1"/>
          <p:nvPr/>
        </p:nvSpPr>
        <p:spPr>
          <a:xfrm>
            <a:off x="546032" y="4178170"/>
            <a:ext cx="5387311" cy="156966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Bahnschrift SemiBold" panose="020B0502040204020203" pitchFamily="34" charset="0"/>
              </a:rPr>
              <a:t>Passo 5: Acionar Equipe Técnica</a:t>
            </a:r>
          </a:p>
          <a:p>
            <a:pPr algn="just"/>
            <a:r>
              <a:rPr lang="pt-BR" sz="1200">
                <a:latin typeface="Bahnschrift SemiBold" panose="020B0502040204020203" pitchFamily="34" charset="0"/>
              </a:rPr>
              <a:t>Responsável: Gerente de Mudanças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>
                <a:latin typeface="Bahnschrift Light" panose="020B0502040204020203" pitchFamily="34" charset="0"/>
              </a:rPr>
              <a:t>Acionar a Equipe Técnica responsável pela implementação da mudança conforme definido na RDM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>
                <a:latin typeface="Bahnschrift Light" panose="020B0502040204020203" pitchFamily="34" charset="0"/>
              </a:rPr>
              <a:t>Explanar o Plano de Implementação definido pelo CCM, sanando as dúvidas dos analistas da equipe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C5BB714-38C5-457A-A465-7DF580720838}"/>
              </a:ext>
            </a:extLst>
          </p:cNvPr>
          <p:cNvSpPr txBox="1"/>
          <p:nvPr/>
        </p:nvSpPr>
        <p:spPr>
          <a:xfrm>
            <a:off x="6325985" y="1370885"/>
            <a:ext cx="5203673" cy="193899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Bahnschrift SemiBold" panose="020B0502040204020203" pitchFamily="34" charset="0"/>
              </a:rPr>
              <a:t>Passo 6: Implementar a Mudança</a:t>
            </a:r>
          </a:p>
          <a:p>
            <a:pPr algn="just"/>
            <a:r>
              <a:rPr lang="pt-BR" sz="1200">
                <a:latin typeface="Bahnschrift SemiBold" panose="020B0502040204020203" pitchFamily="34" charset="0"/>
              </a:rPr>
              <a:t>Responsável: Equipe Técnica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>
                <a:latin typeface="Bahnschrift Light" panose="020B0502040204020203" pitchFamily="34" charset="0"/>
              </a:rPr>
              <a:t>Implementar a mudança de acordo com o plano definido pelo CCM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1200">
                <a:latin typeface="Bahnschrift Light" panose="020B0502040204020203" pitchFamily="34" charset="0"/>
              </a:rPr>
              <a:t>Informar a conclusão da implementação ao Gerente da Mudança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Obs.: O Gestor da Mudança deve ser mantido informado do progresso da implementação e ser acionado caso ocorram intercorrências não previstas e que não possam ser solucionadas pela equipe técnica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A52610E-B215-46B0-9160-47F548BBB8CB}"/>
              </a:ext>
            </a:extLst>
          </p:cNvPr>
          <p:cNvSpPr txBox="1"/>
          <p:nvPr/>
        </p:nvSpPr>
        <p:spPr>
          <a:xfrm>
            <a:off x="6325985" y="3434045"/>
            <a:ext cx="5203673" cy="249299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7: Revisar a Mudança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Gerente de Mudança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Avaliar se a execução da mudança foi bem-sucedida: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Bahnschrift Light" panose="020B0502040204020203" pitchFamily="34" charset="0"/>
              </a:rPr>
              <a:t>Em caso positivo, o Banco de Dados de Gerenciamento de Configuração deve ser atualizado com as mudanças ocorridas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Bahnschrift Light" panose="020B0502040204020203" pitchFamily="34" charset="0"/>
              </a:rPr>
              <a:t>Em caso negativo, deverá ser aplicada a Medida de Contorno para assegurar a disponibilidade e a integridade do ambiente 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Registar problemas não previstos, lições aprendidas e demais informações que o Gestor da Mudança entenda relevantes no Formulário de Requisição de Mudanças.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48380AB-FDCC-4D5B-A514-99E459907C7A}"/>
              </a:ext>
            </a:extLst>
          </p:cNvPr>
          <p:cNvSpPr txBox="1"/>
          <p:nvPr/>
        </p:nvSpPr>
        <p:spPr>
          <a:xfrm>
            <a:off x="546032" y="1365001"/>
            <a:ext cx="5387312" cy="267765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Bahnschrift SemiBold" panose="020B0502040204020203" pitchFamily="34" charset="0"/>
              </a:rPr>
              <a:t>Passo 4: Deliberar sobre a Mudança</a:t>
            </a:r>
          </a:p>
          <a:p>
            <a:pPr algn="just"/>
            <a:r>
              <a:rPr lang="pt-BR" sz="1200">
                <a:latin typeface="Bahnschrift SemiBold" panose="020B0502040204020203" pitchFamily="34" charset="0"/>
              </a:rPr>
              <a:t>Responsável: Comitê Consultivo de Mudanças</a:t>
            </a:r>
          </a:p>
          <a:p>
            <a:pPr algn="just"/>
            <a:endParaRPr lang="pt-BR" sz="1200">
              <a:latin typeface="Bahnschrift SemiBold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>
                <a:latin typeface="Bahnschrift Light" panose="020B0502040204020203" pitchFamily="34" charset="0"/>
              </a:rPr>
              <a:t>Avaliar a RDM e demais informações fornecidas pelo Gerente de Mudanças, podendo decidir por:</a:t>
            </a:r>
          </a:p>
          <a:p>
            <a:pPr marL="228600" indent="-228600" algn="just">
              <a:buFont typeface="+mj-lt"/>
              <a:buAutoNum type="arabicPeriod"/>
            </a:pPr>
            <a:endParaRPr lang="pt-BR" sz="1200">
              <a:latin typeface="Bahnschrift Light" panose="020B0502040204020203" pitchFamily="34" charset="0"/>
            </a:endParaRP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>
                <a:latin typeface="Bahnschrift Light" panose="020B0502040204020203" pitchFamily="34" charset="0"/>
              </a:rPr>
              <a:t>Aprovar o Plano de Implementação, o mapeamento de risco/impacto e as estratégias de comunicação definidas;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>
                <a:latin typeface="Bahnschrift Light" panose="020B0502040204020203" pitchFamily="34" charset="0"/>
              </a:rPr>
              <a:t>Solicitar ajustes ao Gerente da Mudança, ou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>
                <a:latin typeface="Bahnschrift Light" panose="020B0502040204020203" pitchFamily="34" charset="0"/>
              </a:rPr>
              <a:t>Rejeitar a RDM de forma definitiva.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Obs.: O Gerente pode ser convocado pelo CCM para prestar esclarecimentos ou detalhar as informações da RDM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DC9F89A-9BB9-44CD-96E4-083C87ADA133}"/>
              </a:ext>
            </a:extLst>
          </p:cNvPr>
          <p:cNvSpPr txBox="1"/>
          <p:nvPr/>
        </p:nvSpPr>
        <p:spPr>
          <a:xfrm>
            <a:off x="546032" y="6018459"/>
            <a:ext cx="10983626" cy="430887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5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Caso tenha alguma dúvida ou dificuldade, entre e contato com o Núcleo de Governança de Tecnologia da Informação pelo e-mail: </a:t>
            </a:r>
            <a:r>
              <a:rPr lang="pt-BR" sz="1200">
                <a:solidFill>
                  <a:srgbClr val="0070C0"/>
                </a:solidFill>
                <a:latin typeface="Bahnschrift Light" panose="020B0502040204020203" pitchFamily="34" charset="0"/>
                <a:hlinkClick r:id="rId3"/>
              </a:rPr>
              <a:t>ngov.servidores@trf5.jus.br</a:t>
            </a:r>
            <a:endParaRPr lang="pt-BR" sz="1200">
              <a:solidFill>
                <a:srgbClr val="0070C0"/>
              </a:solidFill>
              <a:latin typeface="Bahnschrift Light" panose="020B0502040204020203" pitchFamily="34" charset="0"/>
            </a:endParaRPr>
          </a:p>
          <a:p>
            <a:pPr algn="just"/>
            <a:endParaRPr lang="pt-BR" sz="500">
              <a:latin typeface="Bahnschrift Light" panose="020B0502040204020203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BC3F5A8-F98F-4578-BA30-77E10905A72B}"/>
              </a:ext>
            </a:extLst>
          </p:cNvPr>
          <p:cNvSpPr txBox="1"/>
          <p:nvPr/>
        </p:nvSpPr>
        <p:spPr>
          <a:xfrm>
            <a:off x="5933343" y="6428588"/>
            <a:ext cx="4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3340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10664765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5. </a:t>
            </a:r>
            <a:r>
              <a:rPr lang="pt-BR" sz="2800">
                <a:latin typeface="Bahnschrift" panose="020B0502040204020203" pitchFamily="34" charset="0"/>
              </a:rPr>
              <a:t>Passo-a-passo do processo de Gerenciamento de Mudanças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2CAAB426-C7D9-4941-9D10-D3B0E684A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1FDF447-C575-4D1D-98F4-A6FD7864045F}"/>
              </a:ext>
            </a:extLst>
          </p:cNvPr>
          <p:cNvSpPr txBox="1">
            <a:spLocks/>
          </p:cNvSpPr>
          <p:nvPr/>
        </p:nvSpPr>
        <p:spPr>
          <a:xfrm>
            <a:off x="1712422" y="839541"/>
            <a:ext cx="10664765" cy="473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latin typeface="Bahnschrift SemiBold" panose="020B0502040204020203" pitchFamily="34" charset="0"/>
              </a:rPr>
              <a:t>5.2 Atividades das Mudanças do Tipo Simplificada</a:t>
            </a:r>
            <a:endParaRPr lang="pt-br" sz="1800">
              <a:latin typeface="Bahnschrift SemiBold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4489B0-D2C8-4BA6-BBB2-AE4415CFEB20}"/>
              </a:ext>
            </a:extLst>
          </p:cNvPr>
          <p:cNvSpPr txBox="1"/>
          <p:nvPr/>
        </p:nvSpPr>
        <p:spPr>
          <a:xfrm>
            <a:off x="538663" y="1395621"/>
            <a:ext cx="5487600" cy="3046988"/>
          </a:xfrm>
          <a:prstGeom prst="rect">
            <a:avLst/>
          </a:prstGeom>
          <a:noFill/>
          <a:ln w="12700">
            <a:solidFill>
              <a:srgbClr val="7F7F7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1: Acessar o Plano de Implementação  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Solicitante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 As mudanças simplificadas possuem um plano de implementação pré-aprovado. A lista das mudanças simplificadas e seus respectivos planos de implementação estão disponíveis no </a:t>
            </a:r>
            <a:r>
              <a:rPr lang="pt-BR" sz="1200" dirty="0">
                <a:latin typeface="Bahnschrift Light" panose="020B0502040204020203" pitchFamily="34" charset="0"/>
                <a:hlinkClick r:id="rId3"/>
              </a:rPr>
              <a:t>Portal de Governança de TI.</a:t>
            </a:r>
            <a:r>
              <a:rPr lang="pt-BR" sz="1200" dirty="0">
                <a:latin typeface="Bahnschrift Light" panose="020B0502040204020203" pitchFamily="34" charset="0"/>
              </a:rPr>
              <a:t> 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Solicitar a execução da mudança diretamente ao Gerente de Mudança designado no Plano de Implementação (caso o solicitante não seja o executor).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pt-BR" sz="1100" dirty="0">
              <a:latin typeface="Bahnschrift Light" panose="020B0502040204020203" pitchFamily="34" charset="0"/>
            </a:endParaRPr>
          </a:p>
          <a:p>
            <a:pPr algn="just"/>
            <a:r>
              <a:rPr lang="pt-BR" sz="1100" dirty="0">
                <a:latin typeface="Bahnschrift Light" panose="020B0502040204020203" pitchFamily="34" charset="0"/>
              </a:rPr>
              <a:t>Obs.: Caso o solicitante não seja, também, o executar da mudança, cabe ao demandante acionar o Gerente de Mudanças e solicitar a sua implementação.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C5BB714-38C5-457A-A465-7DF580720838}"/>
              </a:ext>
            </a:extLst>
          </p:cNvPr>
          <p:cNvSpPr txBox="1"/>
          <p:nvPr/>
        </p:nvSpPr>
        <p:spPr>
          <a:xfrm>
            <a:off x="538663" y="4514881"/>
            <a:ext cx="5487600" cy="1354217"/>
          </a:xfrm>
          <a:prstGeom prst="rect">
            <a:avLst/>
          </a:prstGeom>
          <a:noFill/>
          <a:ln w="12700">
            <a:solidFill>
              <a:srgbClr val="7F7F7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2: Acionar a Equipe Técnica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Gerente de Mudança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Acionar a equipe técnica responsável pela implementação da Mudança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100" dirty="0">
                <a:latin typeface="Bahnschrift Light" panose="020B0502040204020203" pitchFamily="34" charset="0"/>
              </a:rPr>
              <a:t>Obs.: O Gerente de Mudanças deve orientar o equipe sobre a correta execução da mudança e manter-se disponível para prestar quaisquer dúvidas sobre a demanda.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356597-97B3-48DF-AF52-0F6B0C314EE2}"/>
              </a:ext>
            </a:extLst>
          </p:cNvPr>
          <p:cNvSpPr txBox="1"/>
          <p:nvPr/>
        </p:nvSpPr>
        <p:spPr>
          <a:xfrm>
            <a:off x="6374244" y="1395621"/>
            <a:ext cx="5120640" cy="1708160"/>
          </a:xfrm>
          <a:prstGeom prst="rect">
            <a:avLst/>
          </a:prstGeom>
          <a:noFill/>
          <a:ln w="12700">
            <a:solidFill>
              <a:srgbClr val="7F7F7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3: Implementar a Mudança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Equipe Técnica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Implementar a mudança conforme consta no Plano de Implementação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100" dirty="0">
                <a:latin typeface="Bahnschrift Light" panose="020B0502040204020203" pitchFamily="34" charset="0"/>
              </a:rPr>
              <a:t>Obs.: O Gerente da Mudança deve ser informado caso ocorram intercorrências não previstas e que não possam ser solucionadas pela equipe técnica</a:t>
            </a:r>
          </a:p>
          <a:p>
            <a:pPr algn="just"/>
            <a:endParaRPr lang="pt-BR" sz="1100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33741F-8090-4FE3-A29D-5C4B09A414A5}"/>
              </a:ext>
            </a:extLst>
          </p:cNvPr>
          <p:cNvSpPr txBox="1"/>
          <p:nvPr/>
        </p:nvSpPr>
        <p:spPr>
          <a:xfrm>
            <a:off x="6346839" y="3376108"/>
            <a:ext cx="5120640" cy="2492990"/>
          </a:xfrm>
          <a:prstGeom prst="rect">
            <a:avLst/>
          </a:prstGeom>
          <a:noFill/>
          <a:ln w="12700">
            <a:solidFill>
              <a:srgbClr val="7F7F7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4: Revisar a Mudança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Gerente de Mudança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Avaliar se a execução da mudança foi bem-sucedida: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Bahnschrift Light" panose="020B0502040204020203" pitchFamily="34" charset="0"/>
              </a:rPr>
              <a:t>Em caso positivo, o Banco de Dados de Gerenciamento de Configuração deve ser atualizado com as mudanças ocorridas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Bahnschrift Light" panose="020B0502040204020203" pitchFamily="34" charset="0"/>
              </a:rPr>
              <a:t>Em caso negativo, deverá ser aplicada a Medida de Contorno para assegurar a disponibilidade e a integridade do ambiente 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Atualizar o Plano de Implementação, caso seja necessário, com lições aprendidas, impactos não previstos e atividades adicionais  e que entenda relevante.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CF295A0-F4C8-4D91-8DB3-DDCC3FF898AB}"/>
              </a:ext>
            </a:extLst>
          </p:cNvPr>
          <p:cNvSpPr txBox="1"/>
          <p:nvPr/>
        </p:nvSpPr>
        <p:spPr>
          <a:xfrm>
            <a:off x="538663" y="6051665"/>
            <a:ext cx="10983626" cy="430887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5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Caso tenha alguma dúvida ou dificuldade, entre e contato com o Núcleo de Governança de Tecnologia da Informação pelo e-mail: </a:t>
            </a:r>
            <a:r>
              <a:rPr lang="pt-BR" sz="1200" dirty="0">
                <a:solidFill>
                  <a:srgbClr val="0070C0"/>
                </a:solidFill>
                <a:latin typeface="Bahnschrift Light" panose="020B0502040204020203" pitchFamily="34" charset="0"/>
                <a:hlinkClick r:id="rId4"/>
              </a:rPr>
              <a:t>ngov.servidores@trf5.jus.br</a:t>
            </a:r>
            <a:endParaRPr lang="pt-BR" sz="1200" dirty="0">
              <a:solidFill>
                <a:srgbClr val="0070C0"/>
              </a:solidFill>
              <a:latin typeface="Bahnschrift Light" panose="020B0502040204020203" pitchFamily="34" charset="0"/>
            </a:endParaRPr>
          </a:p>
          <a:p>
            <a:pPr algn="just"/>
            <a:endParaRPr lang="pt-BR" sz="500" dirty="0">
              <a:latin typeface="Bahnschrift Light" panose="020B0502040204020203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32519FD-8943-438B-8399-6D15811FA88C}"/>
              </a:ext>
            </a:extLst>
          </p:cNvPr>
          <p:cNvSpPr txBox="1"/>
          <p:nvPr/>
        </p:nvSpPr>
        <p:spPr>
          <a:xfrm>
            <a:off x="6026263" y="6505293"/>
            <a:ext cx="4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18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9763ED7-0719-48BC-BC67-DF59B03A7A72}"/>
              </a:ext>
            </a:extLst>
          </p:cNvPr>
          <p:cNvSpPr/>
          <p:nvPr/>
        </p:nvSpPr>
        <p:spPr>
          <a:xfrm>
            <a:off x="697116" y="3356890"/>
            <a:ext cx="5211315" cy="4738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Atenção: O mapeamento das mudanças simplificadas ainda está em andamento. Assim que esta atividade for concluída, serão disponibilizadas as mudanças no Portal de Governança.</a:t>
            </a:r>
            <a:endParaRPr lang="pt-BR" sz="1200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8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7D1ED2C7-DF29-40CB-890F-34D3343CC34F}"/>
              </a:ext>
            </a:extLst>
          </p:cNvPr>
          <p:cNvSpPr txBox="1">
            <a:spLocks/>
          </p:cNvSpPr>
          <p:nvPr/>
        </p:nvSpPr>
        <p:spPr>
          <a:xfrm>
            <a:off x="4564152" y="8310"/>
            <a:ext cx="3063695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>
                <a:latin typeface="Bahnschrift SemiBold" panose="020B0502040204020203" pitchFamily="34" charset="0"/>
              </a:rPr>
              <a:t>F</a:t>
            </a:r>
            <a:r>
              <a:rPr lang="pt-br" sz="3600">
                <a:latin typeface="Bahnschrift SemiBold" panose="020B0502040204020203" pitchFamily="34" charset="0"/>
              </a:rPr>
              <a:t>icha Técnica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91239E3-0A52-4D97-BA36-B1B1FABDFEF8}"/>
              </a:ext>
            </a:extLst>
          </p:cNvPr>
          <p:cNvSpPr/>
          <p:nvPr/>
        </p:nvSpPr>
        <p:spPr>
          <a:xfrm>
            <a:off x="609140" y="1557943"/>
            <a:ext cx="6096000" cy="4955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b="1">
                <a:latin typeface="Bahnschrift" panose="020B0502040204020203" pitchFamily="34" charset="0"/>
                <a:ea typeface="Calibri" panose="020F0502020204030204" pitchFamily="34" charset="0"/>
                <a:cs typeface="Arial-BoldMT"/>
              </a:rPr>
              <a:t>Presidente</a:t>
            </a:r>
            <a:endParaRPr lang="pt-BR" sz="1600" b="1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Desembargador Federal Edilson Nobre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b="1">
                <a:latin typeface="Bahnschrift" panose="020B0502040204020203" pitchFamily="34" charset="0"/>
                <a:ea typeface="Calibri" panose="020F0502020204030204" pitchFamily="34" charset="0"/>
                <a:cs typeface="Arial-BoldMT"/>
              </a:rPr>
              <a:t>Vice-Presidente</a:t>
            </a:r>
            <a:endParaRPr lang="pt-BR" sz="1600" b="1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Desembargador Federal Alexandre Luna</a:t>
            </a:r>
            <a:endParaRPr lang="pt-BR" sz="140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b="1">
                <a:latin typeface="Bahnschrift" panose="020B0502040204020203" pitchFamily="34" charset="0"/>
                <a:ea typeface="Calibri" panose="020F0502020204030204" pitchFamily="34" charset="0"/>
                <a:cs typeface="Arial-BoldMT"/>
              </a:rPr>
              <a:t>Corregedor Regional</a:t>
            </a:r>
            <a:endParaRPr lang="pt-BR" sz="1600" b="1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Desembargador</a:t>
            </a: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Federal Élio Siqueira</a:t>
            </a:r>
            <a:endParaRPr lang="pt-BR" sz="140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b="1">
                <a:latin typeface="Bahnschrift" panose="020B0502040204020203" pitchFamily="34" charset="0"/>
                <a:ea typeface="Calibri" panose="020F0502020204030204" pitchFamily="34" charset="0"/>
                <a:cs typeface="Arial-BoldMT"/>
              </a:rPr>
              <a:t>STI - Secretaria de Tecnologia da Informação </a:t>
            </a:r>
            <a:endParaRPr lang="pt-BR" sz="1600" b="1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Fernanda Bezerra Cavalcanti Marques Montenegr</a:t>
            </a:r>
            <a:r>
              <a:rPr lang="pt-BR" sz="1400">
                <a:latin typeface="Bahnschrift" panose="020B0502040204020203" pitchFamily="34" charset="0"/>
                <a:ea typeface="Times New Roman" panose="02020603050405020304" pitchFamily="18" charset="0"/>
                <a:cs typeface="ArialMT"/>
              </a:rPr>
              <a:t>o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b="1">
                <a:latin typeface="Bahnschrift" panose="020B0502040204020203" pitchFamily="34" charset="0"/>
                <a:ea typeface="Calibri" panose="020F0502020204030204" pitchFamily="34" charset="0"/>
                <a:cs typeface="Arial-BoldMT"/>
              </a:rPr>
              <a:t>Divisão de Infraestrutura de Tecnologia da Informação</a:t>
            </a:r>
            <a:endParaRPr lang="pt-BR" sz="160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>
                <a:latin typeface="Bahnschrift Light" panose="020B0502040204020203" pitchFamily="34" charset="0"/>
                <a:ea typeface="Calibri" panose="020F0502020204030204" pitchFamily="34" charset="0"/>
                <a:cs typeface="Arial-BoldMT"/>
              </a:rPr>
              <a:t>Arnaldo Leite Pereira</a:t>
            </a:r>
            <a:endParaRPr lang="pt-BR" sz="140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b="1">
                <a:latin typeface="Bahnschrift" panose="020B0502040204020203" pitchFamily="34" charset="0"/>
                <a:ea typeface="Calibri" panose="020F0502020204030204" pitchFamily="34" charset="0"/>
                <a:cs typeface="Arial-BoldMT"/>
              </a:rPr>
              <a:t>Divisão de Sistemas</a:t>
            </a:r>
            <a:endParaRPr lang="pt-BR" sz="160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Laureano de Lyra Montarroyos Filho</a:t>
            </a:r>
            <a:endParaRPr lang="pt-BR" sz="1400" b="1">
              <a:latin typeface="Bahnschrift Light" panose="020B0502040204020203" pitchFamily="34" charset="0"/>
              <a:ea typeface="Calibri" panose="020F0502020204030204" pitchFamily="34" charset="0"/>
              <a:cs typeface="Arial-BoldMT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b="1">
                <a:latin typeface="Bahnschrift" panose="020B0502040204020203" pitchFamily="34" charset="0"/>
                <a:ea typeface="Calibri" panose="020F0502020204030204" pitchFamily="34" charset="0"/>
                <a:cs typeface="Arial-BoldMT"/>
              </a:rPr>
              <a:t>NGOV - Núcleo de Governança da Tecnologia da Informação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João Carlos Cabral e Silva</a:t>
            </a:r>
            <a:endParaRPr lang="pt-BR" sz="140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endParaRPr lang="pt-BR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49C9A4C-E63F-43F7-8874-1F8869714EE8}"/>
              </a:ext>
            </a:extLst>
          </p:cNvPr>
          <p:cNvSpPr/>
          <p:nvPr/>
        </p:nvSpPr>
        <p:spPr>
          <a:xfrm>
            <a:off x="6528262" y="1557943"/>
            <a:ext cx="4602480" cy="334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b="1">
                <a:latin typeface="Bahnschrift" panose="020B0502040204020203" pitchFamily="34" charset="0"/>
                <a:ea typeface="Calibri" panose="020F0502020204030204" pitchFamily="34" charset="0"/>
                <a:cs typeface="Arial-BoldMT"/>
              </a:rPr>
              <a:t>Elaboração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Guilherme Borba Dantas</a:t>
            </a:r>
            <a:endParaRPr lang="pt-BR" sz="140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Cristiane Fernandes Viana</a:t>
            </a:r>
            <a:endParaRPr lang="pt-BR" sz="140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1400" b="1">
              <a:latin typeface="Bahnschrift" panose="020B0502040204020203" pitchFamily="34" charset="0"/>
              <a:ea typeface="Calibri" panose="020F0502020204030204" pitchFamily="34" charset="0"/>
              <a:cs typeface="Arial-BoldMT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b="1">
                <a:latin typeface="Bahnschrift" panose="020B0502040204020203" pitchFamily="34" charset="0"/>
                <a:ea typeface="Calibri" panose="020F0502020204030204" pitchFamily="34" charset="0"/>
                <a:cs typeface="Arial-BoldMT"/>
              </a:rPr>
              <a:t>Colaboração</a:t>
            </a:r>
          </a:p>
          <a:p>
            <a:pPr marL="449263" indent="-449263">
              <a:spcBef>
                <a:spcPts val="200"/>
              </a:spcBef>
              <a:spcAft>
                <a:spcPts val="200"/>
              </a:spcAft>
            </a:pP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Anamaria Dionísio de Oliveira Araújo</a:t>
            </a:r>
            <a:endParaRPr lang="pt-BR" sz="140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449263" indent="-449263">
              <a:spcBef>
                <a:spcPts val="200"/>
              </a:spcBef>
              <a:spcAft>
                <a:spcPts val="200"/>
              </a:spcAft>
            </a:pP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Débora Rego Ambrósio</a:t>
            </a:r>
            <a:endParaRPr lang="pt-BR" sz="140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449263" indent="-449263">
              <a:spcBef>
                <a:spcPts val="200"/>
              </a:spcBef>
              <a:spcAft>
                <a:spcPts val="200"/>
              </a:spcAft>
            </a:pPr>
            <a:r>
              <a:rPr lang="pt-BR" sz="1400">
                <a:latin typeface="Bahnschrift Light" panose="020B0502040204020203" pitchFamily="34" charset="0"/>
                <a:ea typeface="Times New Roman" panose="02020603050405020304" pitchFamily="18" charset="0"/>
                <a:cs typeface="ArialMT"/>
              </a:rPr>
              <a:t>Jaydeth Mércia da C. Carneiro Salvador</a:t>
            </a:r>
            <a:endParaRPr lang="pt-BR" sz="140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b="1">
                <a:latin typeface="Bahnschrift" panose="020B0502040204020203" pitchFamily="34" charset="0"/>
                <a:ea typeface="Calibri" panose="020F0502020204030204" pitchFamily="34" charset="0"/>
                <a:cs typeface="Arial-BoldMT"/>
              </a:rPr>
              <a:t> </a:t>
            </a:r>
            <a:endParaRPr lang="pt-BR" sz="140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pt-B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TRF5: concurso para juiz federal - Notícias CERS">
            <a:extLst>
              <a:ext uri="{FF2B5EF4-FFF2-40B4-BE49-F238E27FC236}">
                <a16:creationId xmlns:a16="http://schemas.microsoft.com/office/drawing/2014/main" id="{14F0E7E5-6737-431C-99DA-589B9BE4D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45213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491FBE2-FF69-4E70-8E63-6A74F0A23301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0A4D065-01C0-4079-8729-9F85199E92F5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762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10664765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5. </a:t>
            </a:r>
            <a:r>
              <a:rPr lang="pt-BR" sz="2800">
                <a:latin typeface="Bahnschrift" panose="020B0502040204020203" pitchFamily="34" charset="0"/>
              </a:rPr>
              <a:t>Passo-a-passo do processo de Gerenciamento de Mudanças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2CAAB426-C7D9-4941-9D10-D3B0E684A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1FDF447-C575-4D1D-98F4-A6FD7864045F}"/>
              </a:ext>
            </a:extLst>
          </p:cNvPr>
          <p:cNvSpPr txBox="1">
            <a:spLocks/>
          </p:cNvSpPr>
          <p:nvPr/>
        </p:nvSpPr>
        <p:spPr>
          <a:xfrm>
            <a:off x="1712422" y="839541"/>
            <a:ext cx="10664765" cy="473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latin typeface="Bahnschrift SemiBold" panose="020B0502040204020203" pitchFamily="34" charset="0"/>
              </a:rPr>
              <a:t>5.3 Atividades das Mudanças do Tipo Emergencial </a:t>
            </a:r>
            <a:endParaRPr lang="pt-br" sz="1800">
              <a:latin typeface="Bahnschrift SemiBold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4489B0-D2C8-4BA6-BBB2-AE4415CFEB20}"/>
              </a:ext>
            </a:extLst>
          </p:cNvPr>
          <p:cNvSpPr txBox="1"/>
          <p:nvPr/>
        </p:nvSpPr>
        <p:spPr>
          <a:xfrm>
            <a:off x="602241" y="1416321"/>
            <a:ext cx="5387311" cy="1015663"/>
          </a:xfrm>
          <a:prstGeom prst="rect">
            <a:avLst/>
          </a:prstGeom>
          <a:noFill/>
          <a:ln w="12700">
            <a:solidFill>
              <a:srgbClr val="7F7F7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1: Formalizar a RDM da Mudança Implementada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Gerente da Mudança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Preencher o </a:t>
            </a:r>
            <a:r>
              <a:rPr lang="pt-BR" sz="1200" dirty="0">
                <a:latin typeface="Bahnschrift Light" panose="020B0502040204020203" pitchFamily="34" charset="0"/>
                <a:hlinkClick r:id="rId3"/>
              </a:rPr>
              <a:t>Formulário de Requisição de Mudança</a:t>
            </a:r>
            <a:r>
              <a:rPr lang="pt-BR" sz="1200" dirty="0">
                <a:latin typeface="Bahnschrift Light" panose="020B0502040204020203" pitchFamily="34" charset="0"/>
              </a:rPr>
              <a:t>, detalhando o problema identificado, a solução </a:t>
            </a:r>
            <a:r>
              <a:rPr lang="pt-BR" sz="1200">
                <a:latin typeface="Bahnschrift Light" panose="020B0502040204020203" pitchFamily="34" charset="0"/>
              </a:rPr>
              <a:t>adotada e a mudança implementada.</a:t>
            </a:r>
            <a:endParaRPr lang="pt-BR" sz="1200" dirty="0">
              <a:latin typeface="Bahnschrift Light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356597-97B3-48DF-AF52-0F6B0C314EE2}"/>
              </a:ext>
            </a:extLst>
          </p:cNvPr>
          <p:cNvSpPr txBox="1"/>
          <p:nvPr/>
        </p:nvSpPr>
        <p:spPr>
          <a:xfrm>
            <a:off x="6401952" y="1418725"/>
            <a:ext cx="5120640" cy="1708160"/>
          </a:xfrm>
          <a:prstGeom prst="rect">
            <a:avLst/>
          </a:prstGeom>
          <a:noFill/>
          <a:ln w="12700">
            <a:solidFill>
              <a:srgbClr val="7F7F7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4: Implementar a Mudança </a:t>
            </a:r>
            <a:r>
              <a:rPr lang="pt-BR" sz="1200" dirty="0">
                <a:solidFill>
                  <a:schemeClr val="bg1"/>
                </a:solidFill>
                <a:highlight>
                  <a:srgbClr val="2F5597"/>
                </a:highlight>
                <a:latin typeface="Bahnschrift SemiBold" panose="020B0502040204020203" pitchFamily="34" charset="0"/>
              </a:rPr>
              <a:t>(em caso de rejeição pelo CCM)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Equipe Técnica/Gerente de Mudança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Caso a mudança inicialmente realizada seja rejeitada pelo CCM, deve ser Implementada a solução técnica indicada pelo CCM</a:t>
            </a:r>
          </a:p>
          <a:p>
            <a:pPr marL="228600" indent="-228600" algn="just">
              <a:buFont typeface="+mj-lt"/>
              <a:buAutoNum type="arabicPeriod"/>
            </a:pPr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100" dirty="0">
                <a:latin typeface="Bahnschrift Light" panose="020B0502040204020203" pitchFamily="34" charset="0"/>
              </a:rPr>
              <a:t>Obs.: O Gerente da Mudança deve ser informado caso ocorram intercorrências não previstas e que não possam ser solucionadas pela equipe técnica</a:t>
            </a:r>
          </a:p>
          <a:p>
            <a:pPr algn="just"/>
            <a:endParaRPr lang="pt-BR" sz="1100" dirty="0">
              <a:latin typeface="Bahnschrift Light" panose="020B0502040204020203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33741F-8090-4FE3-A29D-5C4B09A414A5}"/>
              </a:ext>
            </a:extLst>
          </p:cNvPr>
          <p:cNvSpPr txBox="1"/>
          <p:nvPr/>
        </p:nvSpPr>
        <p:spPr>
          <a:xfrm>
            <a:off x="6401952" y="3365863"/>
            <a:ext cx="5120640" cy="2492990"/>
          </a:xfrm>
          <a:prstGeom prst="rect">
            <a:avLst/>
          </a:prstGeom>
          <a:noFill/>
          <a:ln w="12700">
            <a:solidFill>
              <a:srgbClr val="7F7F7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5: Revisar a Mudança </a:t>
            </a:r>
            <a:r>
              <a:rPr lang="pt-BR" sz="1200" dirty="0">
                <a:solidFill>
                  <a:schemeClr val="bg1"/>
                </a:solidFill>
                <a:highlight>
                  <a:srgbClr val="2F5597"/>
                </a:highlight>
                <a:latin typeface="Bahnschrift SemiBold" panose="020B0502040204020203" pitchFamily="34" charset="0"/>
              </a:rPr>
              <a:t>(em caso de aprovação pelo CCM)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Gerente de Mudança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Avaliar se a execução da mudança foi bem-sucedida: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Bahnschrift Light" panose="020B0502040204020203" pitchFamily="34" charset="0"/>
              </a:rPr>
              <a:t>Em caso positivo, o Banco de Dados de Gerenciamento de Configuração deve ser atualizado com as mudanças ocorridas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Bahnschrift Light" panose="020B0502040204020203" pitchFamily="34" charset="0"/>
              </a:rPr>
              <a:t>Em caso negativo, deverá ser aplicada a Medida de Contorno para assegurar a disponibilidade e a integridade do ambiente 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Atualizar o Plano de Implementação, caso seja necessário, com lições aprendidas, impactos não previstos e atividades adicionais  e que entenda relevante.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AB029F-F47F-4599-B15D-26A17A09B3C5}"/>
              </a:ext>
            </a:extLst>
          </p:cNvPr>
          <p:cNvSpPr txBox="1"/>
          <p:nvPr/>
        </p:nvSpPr>
        <p:spPr>
          <a:xfrm>
            <a:off x="602241" y="2584550"/>
            <a:ext cx="5387311" cy="1015663"/>
          </a:xfrm>
          <a:prstGeom prst="rect">
            <a:avLst/>
          </a:prstGeom>
          <a:noFill/>
          <a:ln w="12700">
            <a:solidFill>
              <a:srgbClr val="7F7F7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Bahnschrift SemiBold" panose="020B0502040204020203" pitchFamily="34" charset="0"/>
              </a:rPr>
              <a:t>Passo 2: Solicitar Deliberação pelo CCM</a:t>
            </a:r>
          </a:p>
          <a:p>
            <a:pPr algn="just"/>
            <a:r>
              <a:rPr lang="pt-BR" sz="1200" b="1">
                <a:latin typeface="Bahnschrift SemiBold" panose="020B0502040204020203" pitchFamily="34" charset="0"/>
              </a:rPr>
              <a:t>Responsável:  Gerente de Mudança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>
                <a:latin typeface="Bahnschrift Light" panose="020B0502040204020203" pitchFamily="34" charset="0"/>
              </a:rPr>
              <a:t>Solicitar inclusão em pauta da reunião do CCM enviando e-mail para </a:t>
            </a:r>
            <a:r>
              <a:rPr lang="pt-BR" sz="1200">
                <a:solidFill>
                  <a:srgbClr val="0070C0"/>
                </a:solidFill>
                <a:latin typeface="Bahnschrift Light" panose="020B0502040204020203" pitchFamily="34" charset="0"/>
                <a:hlinkClick r:id="rId4"/>
              </a:rPr>
              <a:t>ngov.servidores@trf5.jus.br</a:t>
            </a:r>
            <a:endParaRPr lang="pt-BR" sz="1200">
              <a:latin typeface="Bahnschrift Light" panose="020B0502040204020203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FC5C6F4-B53D-494B-88E4-3B552D13CD15}"/>
              </a:ext>
            </a:extLst>
          </p:cNvPr>
          <p:cNvSpPr txBox="1"/>
          <p:nvPr/>
        </p:nvSpPr>
        <p:spPr>
          <a:xfrm>
            <a:off x="602241" y="3743987"/>
            <a:ext cx="5387312" cy="2092881"/>
          </a:xfrm>
          <a:prstGeom prst="rect">
            <a:avLst/>
          </a:prstGeom>
          <a:noFill/>
          <a:ln w="12700">
            <a:solidFill>
              <a:srgbClr val="7F7F7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Passo 3: Deliberar sobre a Mudança</a:t>
            </a:r>
          </a:p>
          <a:p>
            <a:pPr algn="just"/>
            <a:r>
              <a:rPr lang="pt-BR" sz="1200" dirty="0">
                <a:latin typeface="Bahnschrift SemiBold" panose="020B0502040204020203" pitchFamily="34" charset="0"/>
              </a:rPr>
              <a:t>Responsável: Comitê Consultivo de Mudanças</a:t>
            </a:r>
          </a:p>
          <a:p>
            <a:pPr algn="just"/>
            <a:endParaRPr lang="pt-BR" sz="1200" dirty="0">
              <a:latin typeface="Bahnschrift SemiBold" panose="020B0502040204020203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pt-BR" sz="1200" dirty="0">
                <a:latin typeface="Bahnschrift Light" panose="020B0502040204020203" pitchFamily="34" charset="0"/>
              </a:rPr>
              <a:t>Avaliar a RDM e demais informações fornecidas pelo Gerente de Mudanças, podendo decidir por:</a:t>
            </a:r>
          </a:p>
          <a:p>
            <a:pPr marL="228600" indent="-228600" algn="just">
              <a:buFont typeface="+mj-lt"/>
              <a:buAutoNum type="arabicPeriod"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Bahnschrift Light" panose="020B0502040204020203" pitchFamily="34" charset="0"/>
              </a:rPr>
              <a:t>Aprovar a mudança emergencial implementada;</a:t>
            </a:r>
          </a:p>
          <a:p>
            <a:pPr marL="685800" lvl="1" indent="-22860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Bahnschrift Light" panose="020B0502040204020203" pitchFamily="34" charset="0"/>
              </a:rPr>
              <a:t>Indicar solução técnica alternativa;</a:t>
            </a:r>
          </a:p>
          <a:p>
            <a:pPr lvl="1"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100" dirty="0">
                <a:latin typeface="Bahnschrift Light" panose="020B0502040204020203" pitchFamily="34" charset="0"/>
              </a:rPr>
              <a:t>Obs.: O Gerente pode ser convocado pelo CCM para prestar esclarecimentos ou detalhar as informações da RDM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99BDC52-541B-48FE-B7FF-1C7BA67A5239}"/>
              </a:ext>
            </a:extLst>
          </p:cNvPr>
          <p:cNvSpPr txBox="1"/>
          <p:nvPr/>
        </p:nvSpPr>
        <p:spPr>
          <a:xfrm>
            <a:off x="538663" y="6051665"/>
            <a:ext cx="10983626" cy="430887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5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Caso tenha alguma dúvida ou dificuldade, entre e contato com o Núcleo de Governança de Tecnologia da Informação pelo e-mail: </a:t>
            </a:r>
            <a:r>
              <a:rPr lang="pt-BR" sz="1200">
                <a:solidFill>
                  <a:srgbClr val="0070C0"/>
                </a:solidFill>
                <a:latin typeface="Bahnschrift Light" panose="020B0502040204020203" pitchFamily="34" charset="0"/>
                <a:hlinkClick r:id="rId4"/>
              </a:rPr>
              <a:t>ngov.servidores@trf5.jus.br</a:t>
            </a:r>
            <a:endParaRPr lang="pt-BR" sz="1200">
              <a:solidFill>
                <a:srgbClr val="0070C0"/>
              </a:solidFill>
              <a:latin typeface="Bahnschrift Light" panose="020B0502040204020203" pitchFamily="34" charset="0"/>
            </a:endParaRPr>
          </a:p>
          <a:p>
            <a:pPr algn="just"/>
            <a:endParaRPr lang="pt-BR" sz="500">
              <a:latin typeface="Bahnschrift Light" panose="020B0502040204020203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74933F-0A94-44E8-A0B6-A4D81F0935CF}"/>
              </a:ext>
            </a:extLst>
          </p:cNvPr>
          <p:cNvSpPr txBox="1"/>
          <p:nvPr/>
        </p:nvSpPr>
        <p:spPr>
          <a:xfrm>
            <a:off x="6024887" y="6490698"/>
            <a:ext cx="4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269213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07C51A-E38A-4C71-BF57-05FE0B132E02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1CABA-E9DD-4CB5-9621-61C575AF18C8}"/>
              </a:ext>
            </a:extLst>
          </p:cNvPr>
          <p:cNvSpPr/>
          <p:nvPr/>
        </p:nvSpPr>
        <p:spPr>
          <a:xfrm>
            <a:off x="2155767" y="2687382"/>
            <a:ext cx="7880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6. Implementação e Estratégia de Monitoramento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D38AD7-B0C1-4706-9AE6-79AFA936E4DC}"/>
              </a:ext>
            </a:extLst>
          </p:cNvPr>
          <p:cNvSpPr/>
          <p:nvPr/>
        </p:nvSpPr>
        <p:spPr>
          <a:xfrm rot="16200000">
            <a:off x="-2578738" y="401325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559AC33-01EE-4614-A164-907AF9E8419B}"/>
              </a:ext>
            </a:extLst>
          </p:cNvPr>
          <p:cNvSpPr/>
          <p:nvPr/>
        </p:nvSpPr>
        <p:spPr>
          <a:xfrm rot="16200000">
            <a:off x="9347248" y="257874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AF3FFA0-6E4B-40C3-A75E-DD9E381861A9}"/>
              </a:ext>
            </a:extLst>
          </p:cNvPr>
          <p:cNvSpPr/>
          <p:nvPr/>
        </p:nvSpPr>
        <p:spPr>
          <a:xfrm>
            <a:off x="-1" y="-3590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C064C4-8197-4726-B1A4-570BBA5473A3}"/>
              </a:ext>
            </a:extLst>
          </p:cNvPr>
          <p:cNvSpPr/>
          <p:nvPr/>
        </p:nvSpPr>
        <p:spPr>
          <a:xfrm>
            <a:off x="1942405" y="6591992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415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9617361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6. Implementação e Estratégia de Monitoramento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TRF5: concurso para juiz federal - Notícias CERS">
            <a:extLst>
              <a:ext uri="{FF2B5EF4-FFF2-40B4-BE49-F238E27FC236}">
                <a16:creationId xmlns:a16="http://schemas.microsoft.com/office/drawing/2014/main" id="{1246ABB6-9899-45B3-B503-436013571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CCBEACC-CD9E-4ADB-B0C1-4DBA0876B67D}"/>
              </a:ext>
            </a:extLst>
          </p:cNvPr>
          <p:cNvSpPr txBox="1"/>
          <p:nvPr/>
        </p:nvSpPr>
        <p:spPr>
          <a:xfrm>
            <a:off x="5847627" y="6422193"/>
            <a:ext cx="4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21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CD5ED0B-3790-4695-84BC-3A55481FEA5B}"/>
              </a:ext>
            </a:extLst>
          </p:cNvPr>
          <p:cNvSpPr txBox="1"/>
          <p:nvPr/>
        </p:nvSpPr>
        <p:spPr>
          <a:xfrm>
            <a:off x="552625" y="1528461"/>
            <a:ext cx="52579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Com o objetivo de facilitar a adesão ao disposto neste Guia, a STI adotará uma </a:t>
            </a:r>
            <a:r>
              <a:rPr lang="pt-BR" sz="1200" b="1" dirty="0">
                <a:latin typeface="Bahnschrift Light" panose="020B0502040204020203" pitchFamily="34" charset="0"/>
              </a:rPr>
              <a:t>estratégia de implementação gradativa</a:t>
            </a:r>
            <a:r>
              <a:rPr lang="pt-BR" sz="1200" dirty="0">
                <a:latin typeface="Bahnschrift Light" panose="020B0502040204020203" pitchFamily="34" charset="0"/>
              </a:rPr>
              <a:t> do processo de gerenciamento de mudanças em suas unidades subordinadas. Nesse sentido, a partir da publicação da Portaria que formalize o processo, as unidades subordinadas serão contactadas para se adequar ao novo procedimento.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Cabe ao Núcleo de Governança iniciar as atividades necessárias à implementação do processo de Gerenciamento de Mudanças. Todavia, compete às Diretorias de Infraestrutura e Sistema depreender esforços para se adequar ao disposto neste Guia e colaborar com a sua implementação.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Além disso, quando necessário, as atividades e procedimentos previstos neste Guia serão detalhados em modelos, informativos ou demais instrumentos de orientação e comunicação. Esses documentos serão divulgados no Portal de Governança da TIC.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Após a implementação, caberá ao Núcleo de Governança da Tecnologia da Informação, com o apoio das demais unidades subordinadas a STI, realizar o monitoramento e a revisão periódica do Processo de Gerenciamento de Mudanças. Essa revisão poderá ser realizada, ainda, por solicitação da STI ou do CCM.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</p:txBody>
      </p:sp>
      <p:pic>
        <p:nvPicPr>
          <p:cNvPr id="3" name="Imagem 2" descr="Rolos de plantas">
            <a:extLst>
              <a:ext uri="{FF2B5EF4-FFF2-40B4-BE49-F238E27FC236}">
                <a16:creationId xmlns:a16="http://schemas.microsoft.com/office/drawing/2014/main" id="{DDB34A5F-DF70-4F5A-90C7-6F6B52AF5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9"/>
          <a:stretch/>
        </p:blipFill>
        <p:spPr>
          <a:xfrm>
            <a:off x="6828126" y="1439958"/>
            <a:ext cx="4108044" cy="4611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4537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BBBF0625-C30A-473D-818D-80A8BAC5DB26}"/>
              </a:ext>
            </a:extLst>
          </p:cNvPr>
          <p:cNvSpPr/>
          <p:nvPr/>
        </p:nvSpPr>
        <p:spPr>
          <a:xfrm>
            <a:off x="6310168" y="1870194"/>
            <a:ext cx="5120640" cy="4239355"/>
          </a:xfrm>
          <a:prstGeom prst="roundRect">
            <a:avLst>
              <a:gd name="adj" fmla="val 1862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21C659C7-2CF3-4DDF-961E-9980343A7148}"/>
              </a:ext>
            </a:extLst>
          </p:cNvPr>
          <p:cNvSpPr/>
          <p:nvPr/>
        </p:nvSpPr>
        <p:spPr>
          <a:xfrm>
            <a:off x="681644" y="1894531"/>
            <a:ext cx="5120640" cy="4194191"/>
          </a:xfrm>
          <a:prstGeom prst="roundRect">
            <a:avLst>
              <a:gd name="adj" fmla="val 1862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9617361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6. Implementação e Estratégia de Monitoramento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CBBCA6-900C-4DD5-B0FD-BB699DFB8B6C}"/>
              </a:ext>
            </a:extLst>
          </p:cNvPr>
          <p:cNvSpPr txBox="1"/>
          <p:nvPr/>
        </p:nvSpPr>
        <p:spPr>
          <a:xfrm>
            <a:off x="600826" y="1933740"/>
            <a:ext cx="512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07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lang="pt-BR" sz="1200" b="1">
                <a:latin typeface="Bahnschrift Light" panose="020B0502040204020203" pitchFamily="34" charset="0"/>
              </a:rPr>
              <a:t>Quantidade de requisições de mudanças</a:t>
            </a:r>
            <a:r>
              <a:rPr lang="pt-BR" sz="1200">
                <a:latin typeface="Bahnschrift Light" panose="020B0502040204020203" pitchFamily="34" charset="0"/>
              </a:rPr>
              <a:t>: </a:t>
            </a:r>
          </a:p>
          <a:p>
            <a:pPr marL="1778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9263" algn="l"/>
              </a:tabLst>
              <a:defRPr/>
            </a:pPr>
            <a:endParaRPr lang="pt-BR" sz="1200">
              <a:latin typeface="Bahnschrift Light" panose="020B0502040204020203" pitchFamily="34" charset="0"/>
            </a:endParaRPr>
          </a:p>
          <a:p>
            <a:pPr marL="1778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9263" algn="l"/>
              </a:tabLst>
              <a:defRPr/>
            </a:pPr>
            <a:r>
              <a:rPr lang="pt-BR" sz="1200">
                <a:latin typeface="Bahnschrift Light" panose="020B0502040204020203" pitchFamily="34" charset="0"/>
              </a:rPr>
              <a:t>Este indicador busca mensurar a adesão das unidades organizacionais subordinadas à STI ao fluxo de gerenciamento de Mudanças, evitando que mudanças sejam implementadas sem a devida análise pelo CCM. </a:t>
            </a:r>
          </a:p>
          <a:p>
            <a:pPr marL="1778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9263" algn="l"/>
              </a:tabLst>
              <a:defRPr/>
            </a:pPr>
            <a:r>
              <a:rPr lang="pt-BR" sz="1200">
                <a:latin typeface="Bahnschrift Light" panose="020B0502040204020203" pitchFamily="34" charset="0"/>
              </a:rPr>
              <a:t> </a:t>
            </a:r>
          </a:p>
          <a:p>
            <a:pPr marL="285750" marR="0" lvl="0" indent="-10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pPr>
            <a:r>
              <a:rPr lang="pt-BR" sz="1200" b="1">
                <a:latin typeface="Bahnschrift Light" panose="020B0502040204020203" pitchFamily="34" charset="0"/>
              </a:rPr>
              <a:t>Tempo médio para aprovação das mudanças</a:t>
            </a:r>
            <a:r>
              <a:rPr lang="pt-BR" sz="1200">
                <a:latin typeface="Bahnschrift Light" panose="020B0502040204020203" pitchFamily="34" charset="0"/>
              </a:rPr>
              <a:t>: </a:t>
            </a:r>
          </a:p>
          <a:p>
            <a:pPr marL="177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9263" algn="l"/>
              </a:tabLst>
              <a:defRPr/>
            </a:pPr>
            <a:endParaRPr lang="pt-BR" sz="1200">
              <a:latin typeface="Bahnschrift Light" panose="020B0502040204020203" pitchFamily="34" charset="0"/>
            </a:endParaRPr>
          </a:p>
          <a:p>
            <a:pPr marL="2667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9263" algn="l"/>
              </a:tabLst>
              <a:defRPr/>
            </a:pPr>
            <a:r>
              <a:rPr lang="pt-BR" sz="1200">
                <a:latin typeface="Bahnschrift Light" panose="020B0502040204020203" pitchFamily="34" charset="0"/>
              </a:rPr>
              <a:t>Este indicador busca estimar qual o tempo necessário para a aprovação das RDM e será calculado em dias a partir da diferença entre a data de abertura da RDM e a data da sua aprovação pelo CCM.</a:t>
            </a:r>
          </a:p>
          <a:p>
            <a:pPr marL="2667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9263" algn="l"/>
              </a:tabLst>
              <a:defRPr/>
            </a:pPr>
            <a:endParaRPr lang="pt-BR" sz="1200">
              <a:latin typeface="Bahnschrift Light" panose="020B0502040204020203" pitchFamily="34" charset="0"/>
            </a:endParaRPr>
          </a:p>
          <a:p>
            <a:pPr marL="2667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9263" algn="l"/>
              </a:tabLst>
              <a:defRPr/>
            </a:pPr>
            <a:r>
              <a:rPr lang="pt-BR" sz="1200">
                <a:latin typeface="Bahnschrift Light" panose="020B0502040204020203" pitchFamily="34" charset="0"/>
              </a:rPr>
              <a:t>Essa informação é relevante pois o Gerenciamento de Mudanças deve funcionar como um facilitador da implementação segura e efetiva de mudanças, e não um procedimento burocrático que atrapalhe as atividades da STI. </a:t>
            </a:r>
          </a:p>
          <a:p>
            <a:pPr marL="2667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9263" algn="l"/>
              </a:tabLst>
              <a:defRPr/>
            </a:pPr>
            <a:endParaRPr lang="pt-BR" sz="1200">
              <a:latin typeface="Bahnschrift Light" panose="020B0502040204020203" pitchFamily="34" charset="0"/>
            </a:endParaRPr>
          </a:p>
          <a:p>
            <a:pPr marL="2667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49263" algn="l"/>
              </a:tabLst>
              <a:defRPr/>
            </a:pPr>
            <a:r>
              <a:rPr lang="pt-BR" sz="1200">
                <a:latin typeface="Bahnschrift Light" panose="020B0502040204020203" pitchFamily="34" charset="0"/>
              </a:rPr>
              <a:t>Desta forma, o tempo até a aprovação das RDM funciona como uma medida da carga imposta pelo processo de Gerenciamento de Mudanças.</a:t>
            </a:r>
          </a:p>
        </p:txBody>
      </p:sp>
      <p:pic>
        <p:nvPicPr>
          <p:cNvPr id="12" name="Picture 2" descr="TRF5: concurso para juiz federal - Notícias CERS">
            <a:extLst>
              <a:ext uri="{FF2B5EF4-FFF2-40B4-BE49-F238E27FC236}">
                <a16:creationId xmlns:a16="http://schemas.microsoft.com/office/drawing/2014/main" id="{1246ABB6-9899-45B3-B503-436013571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558CDC-E523-4FBC-A3AA-383430CF14EF}"/>
              </a:ext>
            </a:extLst>
          </p:cNvPr>
          <p:cNvSpPr txBox="1"/>
          <p:nvPr/>
        </p:nvSpPr>
        <p:spPr>
          <a:xfrm>
            <a:off x="6229352" y="1954566"/>
            <a:ext cx="52014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107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pt-BR" sz="1200" b="1" dirty="0">
                <a:latin typeface="Bahnschrift Light" panose="020B0502040204020203" pitchFamily="34" charset="0"/>
              </a:rPr>
              <a:t>Aprovar todos os formulários de mudanças simplificadas até o primeiro semestre de 2022</a:t>
            </a:r>
            <a:r>
              <a:rPr lang="pt-BR" sz="1200" dirty="0">
                <a:latin typeface="Bahnschrift Light" panose="020B0502040204020203" pitchFamily="34" charset="0"/>
              </a:rPr>
              <a:t>: </a:t>
            </a:r>
          </a:p>
          <a:p>
            <a:pPr marL="1778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1778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r>
              <a:rPr lang="pt-BR" sz="1200" dirty="0">
                <a:latin typeface="Bahnschrift Light" panose="020B0502040204020203" pitchFamily="34" charset="0"/>
              </a:rPr>
              <a:t>Em um primeiro momento foram identificadas cerca de 50 categorias de mudanças simplificadas. Todavia, seus Planos de Implementação serão aprovados a medida que surjam novas solicitações de mudanças. </a:t>
            </a:r>
          </a:p>
          <a:p>
            <a:pPr marL="1778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1778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r>
              <a:rPr lang="pt-BR" sz="1200" dirty="0">
                <a:latin typeface="Bahnschrift Light" panose="020B0502040204020203" pitchFamily="34" charset="0"/>
              </a:rPr>
              <a:t>Nesse sentido, estima-se que será necessário até julho de 2022 para que essas </a:t>
            </a:r>
            <a:r>
              <a:rPr lang="pt-BR" sz="1200" dirty="0" err="1">
                <a:latin typeface="Bahnschrift Light" panose="020B0502040204020203" pitchFamily="34" charset="0"/>
              </a:rPr>
              <a:t>RDMs</a:t>
            </a:r>
            <a:r>
              <a:rPr lang="pt-BR" sz="1200" dirty="0">
                <a:latin typeface="Bahnschrift Light" panose="020B0502040204020203" pitchFamily="34" charset="0"/>
              </a:rPr>
              <a:t> sejam preenchidas e aprovadas pelo CCM.</a:t>
            </a:r>
          </a:p>
          <a:p>
            <a:pPr marL="1778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1778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285750" marR="0" lvl="0" indent="-107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pt-BR" sz="1200" b="1" dirty="0">
                <a:latin typeface="Bahnschrift Light" panose="020B0502040204020203" pitchFamily="34" charset="0"/>
              </a:rPr>
              <a:t>Ter ao menos 15 requisições de mudança formalizadas até final 2021:</a:t>
            </a:r>
          </a:p>
          <a:p>
            <a:pPr marL="1778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177800" algn="just">
              <a:tabLst>
                <a:tab pos="177800" algn="l"/>
              </a:tabLst>
              <a:defRPr/>
            </a:pPr>
            <a:r>
              <a:rPr lang="pt-BR" sz="1200" dirty="0">
                <a:latin typeface="Bahnschrift Light" panose="020B0502040204020203" pitchFamily="34" charset="0"/>
              </a:rPr>
              <a:t>A partir de um levantamento realizado junto às centrais de atendimento, foi possível definir uma linha de base para a demanda anual por mudanças no TRF5.</a:t>
            </a:r>
          </a:p>
          <a:p>
            <a:pPr marL="177800" algn="just">
              <a:tabLst>
                <a:tab pos="177800" algn="l"/>
              </a:tabLst>
              <a:defRPr/>
            </a:pPr>
            <a:endParaRPr lang="pt-BR" sz="1200" dirty="0">
              <a:latin typeface="Bahnschrift Light" panose="020B0502040204020203" pitchFamily="34" charset="0"/>
            </a:endParaRPr>
          </a:p>
          <a:p>
            <a:pPr marL="177800" algn="just">
              <a:tabLst>
                <a:tab pos="177800" algn="l"/>
              </a:tabLst>
              <a:defRPr/>
            </a:pPr>
            <a:r>
              <a:rPr lang="pt-BR" sz="1200" dirty="0">
                <a:latin typeface="Bahnschrift Light" panose="020B0502040204020203" pitchFamily="34" charset="0"/>
              </a:rPr>
              <a:t>A partir daí, com o objetivo de estimar a adesão das unidades da STI e evitar possíveis desvios ao fluxo do Gerenciamento de Mudanças, foi definido um quantitativo de </a:t>
            </a:r>
            <a:r>
              <a:rPr lang="pt-BR" sz="1200" dirty="0" err="1">
                <a:latin typeface="Bahnschrift Light" panose="020B0502040204020203" pitchFamily="34" charset="0"/>
              </a:rPr>
              <a:t>RDMs</a:t>
            </a:r>
            <a:r>
              <a:rPr lang="pt-BR" sz="1200" dirty="0">
                <a:latin typeface="Bahnschrift Light" panose="020B0502040204020203" pitchFamily="34" charset="0"/>
              </a:rPr>
              <a:t> a serem formalizadas no ano de 2021.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6DE214-553C-45CF-9A01-74474D0FC0DB}"/>
              </a:ext>
            </a:extLst>
          </p:cNvPr>
          <p:cNvSpPr txBox="1"/>
          <p:nvPr/>
        </p:nvSpPr>
        <p:spPr>
          <a:xfrm>
            <a:off x="600826" y="1089997"/>
            <a:ext cx="10848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>
                <a:latin typeface="Bahnschrift Light" panose="020B0502040204020203" pitchFamily="34" charset="0"/>
              </a:rPr>
              <a:t>A estratégia de monitoramento utilizada para verificar o atingimento dos objetivos do processo de gerenciamento de mudança será constituída pelos seguintes indicadores e metas: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22BA664-AEE2-4B10-8E32-DD771357426A}"/>
              </a:ext>
            </a:extLst>
          </p:cNvPr>
          <p:cNvSpPr txBox="1"/>
          <p:nvPr/>
        </p:nvSpPr>
        <p:spPr>
          <a:xfrm>
            <a:off x="2496706" y="1586755"/>
            <a:ext cx="1127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>
                <a:latin typeface="Bahnschrift SemiBold" panose="020B0502040204020203" pitchFamily="34" charset="0"/>
              </a:rPr>
              <a:t>Indicadores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6CB0782-5E67-45E1-8497-F0D46542E710}"/>
              </a:ext>
            </a:extLst>
          </p:cNvPr>
          <p:cNvSpPr txBox="1"/>
          <p:nvPr/>
        </p:nvSpPr>
        <p:spPr>
          <a:xfrm>
            <a:off x="8293446" y="1562418"/>
            <a:ext cx="928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>
                <a:latin typeface="Bahnschrift SemiBold" panose="020B0502040204020203" pitchFamily="34" charset="0"/>
              </a:rPr>
              <a:t>Metas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CCBEACC-CD9E-4ADB-B0C1-4DBA0876B67D}"/>
              </a:ext>
            </a:extLst>
          </p:cNvPr>
          <p:cNvSpPr txBox="1"/>
          <p:nvPr/>
        </p:nvSpPr>
        <p:spPr>
          <a:xfrm>
            <a:off x="5847627" y="6422193"/>
            <a:ext cx="4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6303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07C51A-E38A-4C71-BF57-05FE0B132E02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1CABA-E9DD-4CB5-9621-61C575AF18C8}"/>
              </a:ext>
            </a:extLst>
          </p:cNvPr>
          <p:cNvSpPr/>
          <p:nvPr/>
        </p:nvSpPr>
        <p:spPr>
          <a:xfrm>
            <a:off x="2155767" y="2687382"/>
            <a:ext cx="7880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7. Anexo I – Fluxos em BPMN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D38AD7-B0C1-4706-9AE6-79AFA936E4DC}"/>
              </a:ext>
            </a:extLst>
          </p:cNvPr>
          <p:cNvSpPr/>
          <p:nvPr/>
        </p:nvSpPr>
        <p:spPr>
          <a:xfrm rot="16200000">
            <a:off x="-2578738" y="401325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559AC33-01EE-4614-A164-907AF9E8419B}"/>
              </a:ext>
            </a:extLst>
          </p:cNvPr>
          <p:cNvSpPr/>
          <p:nvPr/>
        </p:nvSpPr>
        <p:spPr>
          <a:xfrm rot="16200000">
            <a:off x="9347248" y="257874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AF3FFA0-6E4B-40C3-A75E-DD9E381861A9}"/>
              </a:ext>
            </a:extLst>
          </p:cNvPr>
          <p:cNvSpPr/>
          <p:nvPr/>
        </p:nvSpPr>
        <p:spPr>
          <a:xfrm>
            <a:off x="-1" y="-3590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C064C4-8197-4726-B1A4-570BBA5473A3}"/>
              </a:ext>
            </a:extLst>
          </p:cNvPr>
          <p:cNvSpPr/>
          <p:nvPr/>
        </p:nvSpPr>
        <p:spPr>
          <a:xfrm>
            <a:off x="1942405" y="6591992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450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10664765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7. </a:t>
            </a:r>
            <a:r>
              <a:rPr lang="pt-BR" sz="2800">
                <a:latin typeface="Bahnschrift" panose="020B0502040204020203" pitchFamily="34" charset="0"/>
              </a:rPr>
              <a:t>Anexo I – Fluxos BPMN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2CAAB426-C7D9-4941-9D10-D3B0E684A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1FDF447-C575-4D1D-98F4-A6FD7864045F}"/>
              </a:ext>
            </a:extLst>
          </p:cNvPr>
          <p:cNvSpPr txBox="1">
            <a:spLocks/>
          </p:cNvSpPr>
          <p:nvPr/>
        </p:nvSpPr>
        <p:spPr>
          <a:xfrm>
            <a:off x="1638073" y="1199801"/>
            <a:ext cx="10664765" cy="473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latin typeface="Bahnschrift SemiBold" panose="020B0502040204020203" pitchFamily="34" charset="0"/>
              </a:rPr>
              <a:t>Fluxo Mudanças Padrão: </a:t>
            </a:r>
            <a:r>
              <a:rPr lang="pt-BR" sz="1800">
                <a:latin typeface="Bahnschrift SemiBold" panose="020B0502040204020203" pitchFamily="34" charset="0"/>
                <a:hlinkClick r:id="rId3"/>
              </a:rPr>
              <a:t>link para acesso</a:t>
            </a:r>
            <a:endParaRPr lang="pt-br" sz="1800">
              <a:latin typeface="Bahnschrift SemiBold" panose="020B0502040204020203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A8F0B19-C148-4E0A-B254-F74E4D0DDD2A}"/>
              </a:ext>
            </a:extLst>
          </p:cNvPr>
          <p:cNvSpPr txBox="1">
            <a:spLocks/>
          </p:cNvSpPr>
          <p:nvPr/>
        </p:nvSpPr>
        <p:spPr>
          <a:xfrm>
            <a:off x="1638072" y="1718327"/>
            <a:ext cx="10664765" cy="473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latin typeface="Bahnschrift SemiBold" panose="020B0502040204020203" pitchFamily="34" charset="0"/>
              </a:rPr>
              <a:t>Fluxo Mudanças Simplificadas: </a:t>
            </a:r>
            <a:r>
              <a:rPr lang="pt-BR" sz="1800">
                <a:latin typeface="Bahnschrift SemiBold" panose="020B0502040204020203" pitchFamily="34" charset="0"/>
                <a:hlinkClick r:id="rId4"/>
              </a:rPr>
              <a:t>link para acesso</a:t>
            </a:r>
            <a:endParaRPr lang="pt-br" sz="1800">
              <a:latin typeface="Bahnschrift SemiBold" panose="020B0502040204020203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E9BB468-FF76-4417-B254-456662789442}"/>
              </a:ext>
            </a:extLst>
          </p:cNvPr>
          <p:cNvSpPr txBox="1">
            <a:spLocks/>
          </p:cNvSpPr>
          <p:nvPr/>
        </p:nvSpPr>
        <p:spPr>
          <a:xfrm>
            <a:off x="1638072" y="2238039"/>
            <a:ext cx="10664765" cy="473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latin typeface="Bahnschrift SemiBold" panose="020B0502040204020203" pitchFamily="34" charset="0"/>
              </a:rPr>
              <a:t>Fluxo Mudanças Emergenciais: </a:t>
            </a:r>
            <a:r>
              <a:rPr lang="pt-BR" sz="1800">
                <a:latin typeface="Bahnschrift SemiBold" panose="020B0502040204020203" pitchFamily="34" charset="0"/>
                <a:hlinkClick r:id="rId5"/>
              </a:rPr>
              <a:t>link para acesso</a:t>
            </a:r>
            <a:endParaRPr lang="pt-br" sz="1800">
              <a:latin typeface="Bahnschrift SemiBold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31F5F5-91DE-48FC-94CE-3A988BDDC419}"/>
              </a:ext>
            </a:extLst>
          </p:cNvPr>
          <p:cNvSpPr txBox="1"/>
          <p:nvPr/>
        </p:nvSpPr>
        <p:spPr>
          <a:xfrm>
            <a:off x="5847627" y="6422193"/>
            <a:ext cx="4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59084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686B555-A0A8-4FAA-99CA-8BD540C0C39E}"/>
              </a:ext>
            </a:extLst>
          </p:cNvPr>
          <p:cNvSpPr txBox="1">
            <a:spLocks/>
          </p:cNvSpPr>
          <p:nvPr/>
        </p:nvSpPr>
        <p:spPr>
          <a:xfrm>
            <a:off x="3409950" y="0"/>
            <a:ext cx="5372100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>
                <a:latin typeface="Bahnschrift SemiBold" panose="020B0502040204020203" pitchFamily="34" charset="0"/>
              </a:rPr>
              <a:t>Controle de Versão</a:t>
            </a:r>
            <a:endParaRPr lang="pt-br" sz="3600">
              <a:latin typeface="Bahnschrift SemiBold" panose="020B0502040204020203" pitchFamily="34" charset="0"/>
            </a:endParaRP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C17FE544-AAF0-4D37-BEC7-0601C51AA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8032"/>
              </p:ext>
            </p:extLst>
          </p:nvPr>
        </p:nvGraphicFramePr>
        <p:xfrm>
          <a:off x="676274" y="1231667"/>
          <a:ext cx="10839451" cy="3124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681">
                  <a:extLst>
                    <a:ext uri="{9D8B030D-6E8A-4147-A177-3AD203B41FA5}">
                      <a16:colId xmlns:a16="http://schemas.microsoft.com/office/drawing/2014/main" val="402367958"/>
                    </a:ext>
                  </a:extLst>
                </a:gridCol>
                <a:gridCol w="5598319">
                  <a:extLst>
                    <a:ext uri="{9D8B030D-6E8A-4147-A177-3AD203B41FA5}">
                      <a16:colId xmlns:a16="http://schemas.microsoft.com/office/drawing/2014/main" val="3473931054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88571939"/>
                    </a:ext>
                  </a:extLst>
                </a:gridCol>
                <a:gridCol w="1685926">
                  <a:extLst>
                    <a:ext uri="{9D8B030D-6E8A-4147-A177-3AD203B41FA5}">
                      <a16:colId xmlns:a16="http://schemas.microsoft.com/office/drawing/2014/main" val="3327531887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latin typeface="Bahnschrift SemiBold" panose="020B0502040204020203" pitchFamily="34" charset="0"/>
                        </a:rPr>
                        <a:t>Versão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latin typeface="Bahnschrift SemiBold" panose="020B0502040204020203" pitchFamily="34" charset="0"/>
                        </a:rPr>
                        <a:t>Alteração realizada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latin typeface="Bahnschrift SemiBold" panose="020B0502040204020203" pitchFamily="34" charset="0"/>
                        </a:rPr>
                        <a:t>Responsável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latin typeface="Bahnschrift SemiBold" panose="020B0502040204020203" pitchFamily="34" charset="0"/>
                        </a:rPr>
                        <a:t>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27933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latin typeface="Bahnschrift Light" panose="020B0502040204020203" pitchFamily="34" charset="0"/>
                        </a:rPr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latin typeface="Bahnschrift Light" panose="020B0502040204020203" pitchFamily="34" charset="0"/>
                        </a:rPr>
                        <a:t>Primeira publicação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latin typeface="Bahnschrift Light" panose="020B0502040204020203" pitchFamily="34" charset="0"/>
                        </a:rPr>
                        <a:t>Guilherme Dantas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Bahnschrift Light" panose="020B0502040204020203" pitchFamily="34" charset="0"/>
                        </a:rPr>
                        <a:t>15/09/2021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913872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356294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41466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151773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404328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963398"/>
                  </a:ext>
                </a:extLst>
              </a:tr>
            </a:tbl>
          </a:graphicData>
        </a:graphic>
      </p:graphicFrame>
      <p:pic>
        <p:nvPicPr>
          <p:cNvPr id="6" name="Picture 2" descr="TRF5: concurso para juiz federal - Notícias CERS">
            <a:extLst>
              <a:ext uri="{FF2B5EF4-FFF2-40B4-BE49-F238E27FC236}">
                <a16:creationId xmlns:a16="http://schemas.microsoft.com/office/drawing/2014/main" id="{1BB33AC5-42EC-4F04-94F1-8CFD41B02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45213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B316B20-EAC8-4017-9B55-1DA0993AB519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7E20926-E71E-43E2-A110-79E982AD7209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47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EA81AA-B118-4984-AD9A-1CF09D529678}"/>
              </a:ext>
            </a:extLst>
          </p:cNvPr>
          <p:cNvSpPr txBox="1"/>
          <p:nvPr/>
        </p:nvSpPr>
        <p:spPr>
          <a:xfrm>
            <a:off x="1847522" y="747552"/>
            <a:ext cx="49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01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A26C03-2856-4508-9C96-BD92B2BCA9DE}"/>
              </a:ext>
            </a:extLst>
          </p:cNvPr>
          <p:cNvSpPr txBox="1"/>
          <p:nvPr/>
        </p:nvSpPr>
        <p:spPr>
          <a:xfrm>
            <a:off x="2346286" y="747552"/>
            <a:ext cx="831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ahnschrift" panose="020B0502040204020203" pitchFamily="34" charset="0"/>
              </a:rPr>
              <a:t>O que é o Gerenciamento de Mudanças?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C4DB86-D99B-4CB3-9039-597B1C484FA7}"/>
              </a:ext>
            </a:extLst>
          </p:cNvPr>
          <p:cNvSpPr txBox="1"/>
          <p:nvPr/>
        </p:nvSpPr>
        <p:spPr>
          <a:xfrm>
            <a:off x="1847522" y="1274025"/>
            <a:ext cx="49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02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C8A7C4-56D2-48E4-AB77-3E655601E92E}"/>
              </a:ext>
            </a:extLst>
          </p:cNvPr>
          <p:cNvSpPr txBox="1"/>
          <p:nvPr/>
        </p:nvSpPr>
        <p:spPr>
          <a:xfrm>
            <a:off x="1847522" y="1795757"/>
            <a:ext cx="49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03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494DB4-3F2D-4517-8609-73846106157D}"/>
              </a:ext>
            </a:extLst>
          </p:cNvPr>
          <p:cNvSpPr txBox="1"/>
          <p:nvPr/>
        </p:nvSpPr>
        <p:spPr>
          <a:xfrm>
            <a:off x="2316470" y="1288101"/>
            <a:ext cx="831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ahnschrift" panose="020B0502040204020203" pitchFamily="34" charset="0"/>
              </a:rPr>
              <a:t>Atores envolvidos no processo de Gerenciamento de Mudanças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4EA994F-57BD-4ACE-857D-6D85BDB69D35}"/>
              </a:ext>
            </a:extLst>
          </p:cNvPr>
          <p:cNvSpPr txBox="1"/>
          <p:nvPr/>
        </p:nvSpPr>
        <p:spPr>
          <a:xfrm>
            <a:off x="1847522" y="2348402"/>
            <a:ext cx="49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04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DE6738-3754-425C-9C74-8FBBE86BDE18}"/>
              </a:ext>
            </a:extLst>
          </p:cNvPr>
          <p:cNvSpPr txBox="1"/>
          <p:nvPr/>
        </p:nvSpPr>
        <p:spPr>
          <a:xfrm>
            <a:off x="2346286" y="2348402"/>
            <a:ext cx="831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ahnschrift" panose="020B0502040204020203" pitchFamily="34" charset="0"/>
              </a:rPr>
              <a:t>Tipos de mudança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513CD7-DF89-4D52-9074-ED9EA8277141}"/>
              </a:ext>
            </a:extLst>
          </p:cNvPr>
          <p:cNvSpPr txBox="1"/>
          <p:nvPr/>
        </p:nvSpPr>
        <p:spPr>
          <a:xfrm>
            <a:off x="1847522" y="2870269"/>
            <a:ext cx="49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05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63CC11-8B67-4104-A74D-8A20DB191D3B}"/>
              </a:ext>
            </a:extLst>
          </p:cNvPr>
          <p:cNvSpPr txBox="1"/>
          <p:nvPr/>
        </p:nvSpPr>
        <p:spPr>
          <a:xfrm>
            <a:off x="2346286" y="2870269"/>
            <a:ext cx="831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ahnschrift" panose="020B0502040204020203" pitchFamily="34" charset="0"/>
              </a:rPr>
              <a:t>Passo-a-passo do processo de Gerenciamento de Mudanças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D24D46C-865A-4619-B22E-0926C4F9D20B}"/>
              </a:ext>
            </a:extLst>
          </p:cNvPr>
          <p:cNvSpPr/>
          <p:nvPr/>
        </p:nvSpPr>
        <p:spPr>
          <a:xfrm>
            <a:off x="0" y="0"/>
            <a:ext cx="98090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86A2845-1494-4A1A-A604-F0FD8D3EB0CE}"/>
              </a:ext>
            </a:extLst>
          </p:cNvPr>
          <p:cNvSpPr txBox="1"/>
          <p:nvPr/>
        </p:nvSpPr>
        <p:spPr>
          <a:xfrm rot="16200000">
            <a:off x="-796991" y="609645"/>
            <a:ext cx="252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Sumário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7CF847-0521-46BB-9481-428187E19F37}"/>
              </a:ext>
            </a:extLst>
          </p:cNvPr>
          <p:cNvSpPr txBox="1"/>
          <p:nvPr/>
        </p:nvSpPr>
        <p:spPr>
          <a:xfrm>
            <a:off x="2346286" y="3279692"/>
            <a:ext cx="831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Bahnschrift" panose="020B0502040204020203" pitchFamily="34" charset="0"/>
              </a:rPr>
              <a:t>Atividades do </a:t>
            </a:r>
            <a:r>
              <a:rPr lang="pt-BR" sz="1600" b="1">
                <a:latin typeface="Bahnschrift" panose="020B0502040204020203" pitchFamily="34" charset="0"/>
              </a:rPr>
              <a:t>Solicitante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369F744-D648-4C82-9F17-F3AC5A2D6287}"/>
              </a:ext>
            </a:extLst>
          </p:cNvPr>
          <p:cNvSpPr txBox="1"/>
          <p:nvPr/>
        </p:nvSpPr>
        <p:spPr>
          <a:xfrm>
            <a:off x="2346286" y="3695424"/>
            <a:ext cx="831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Bahnschrift" panose="020B0502040204020203" pitchFamily="34" charset="0"/>
              </a:rPr>
              <a:t>Atividades do </a:t>
            </a:r>
            <a:r>
              <a:rPr lang="pt-BR" sz="1600" b="1">
                <a:latin typeface="Bahnschrift" panose="020B0502040204020203" pitchFamily="34" charset="0"/>
              </a:rPr>
              <a:t>Gerente de Mudança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77B4A8-AA05-41C8-8BC9-5D9E4958A603}"/>
              </a:ext>
            </a:extLst>
          </p:cNvPr>
          <p:cNvSpPr txBox="1"/>
          <p:nvPr/>
        </p:nvSpPr>
        <p:spPr>
          <a:xfrm>
            <a:off x="6396736" y="755523"/>
            <a:ext cx="485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...................................................................................04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0E14BBBD-89D2-4E1B-80DA-5FFC4614E37D}"/>
              </a:ext>
            </a:extLst>
          </p:cNvPr>
          <p:cNvGrpSpPr/>
          <p:nvPr/>
        </p:nvGrpSpPr>
        <p:grpSpPr>
          <a:xfrm>
            <a:off x="2316470" y="1806622"/>
            <a:ext cx="9344442" cy="369332"/>
            <a:chOff x="2354753" y="1274617"/>
            <a:chExt cx="9344442" cy="369332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B02B96F-FDC5-4164-8735-A0AA0A979F81}"/>
                </a:ext>
              </a:extLst>
            </p:cNvPr>
            <p:cNvSpPr txBox="1"/>
            <p:nvPr/>
          </p:nvSpPr>
          <p:spPr>
            <a:xfrm>
              <a:off x="2354753" y="1274617"/>
              <a:ext cx="476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>
                  <a:latin typeface="Bahnschrift" panose="020B0502040204020203" pitchFamily="34" charset="0"/>
                </a:rPr>
                <a:t>Formulário de Requisição de Mudanças RDM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FF3257C3-9D76-417A-B3ED-DE1ACFAFD4CF}"/>
                </a:ext>
              </a:extLst>
            </p:cNvPr>
            <p:cNvSpPr txBox="1"/>
            <p:nvPr/>
          </p:nvSpPr>
          <p:spPr>
            <a:xfrm>
              <a:off x="6932092" y="1274617"/>
              <a:ext cx="476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Bahnschrift" panose="020B0502040204020203" pitchFamily="34" charset="0"/>
                </a:rPr>
                <a:t>..........................................................................10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140298D-ACF1-4A34-AE63-446D71E3466D}"/>
              </a:ext>
            </a:extLst>
          </p:cNvPr>
          <p:cNvSpPr txBox="1"/>
          <p:nvPr/>
        </p:nvSpPr>
        <p:spPr>
          <a:xfrm>
            <a:off x="1847522" y="4128897"/>
            <a:ext cx="49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06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4DD06AD-A5EF-44DE-A05A-B344281068CB}"/>
              </a:ext>
            </a:extLst>
          </p:cNvPr>
          <p:cNvSpPr txBox="1"/>
          <p:nvPr/>
        </p:nvSpPr>
        <p:spPr>
          <a:xfrm>
            <a:off x="2346286" y="4128897"/>
            <a:ext cx="831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ahnschrift" panose="020B0502040204020203" pitchFamily="34" charset="0"/>
              </a:rPr>
              <a:t>Estratégia de Monitoramento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1706BCD-6C0F-4910-98C9-D5ADA4005F5B}"/>
              </a:ext>
            </a:extLst>
          </p:cNvPr>
          <p:cNvSpPr txBox="1"/>
          <p:nvPr/>
        </p:nvSpPr>
        <p:spPr>
          <a:xfrm>
            <a:off x="1847522" y="4634489"/>
            <a:ext cx="49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07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FD8C7D7-9F61-4367-813D-D8BDEA4BCE0C}"/>
              </a:ext>
            </a:extLst>
          </p:cNvPr>
          <p:cNvSpPr txBox="1"/>
          <p:nvPr/>
        </p:nvSpPr>
        <p:spPr>
          <a:xfrm>
            <a:off x="2346286" y="4634489"/>
            <a:ext cx="831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ahnschrift" panose="020B0502040204020203" pitchFamily="34" charset="0"/>
              </a:rPr>
              <a:t>Anexo I – Fluxos em BPMN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AD4687-A004-4600-89A6-31364D917A69}"/>
              </a:ext>
            </a:extLst>
          </p:cNvPr>
          <p:cNvSpPr txBox="1"/>
          <p:nvPr/>
        </p:nvSpPr>
        <p:spPr>
          <a:xfrm>
            <a:off x="8822824" y="1303490"/>
            <a:ext cx="239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ahnschrift" panose="020B0502040204020203" pitchFamily="34" charset="0"/>
              </a:rPr>
              <a:t>.....................................07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F22301A-B6E2-4244-B3D2-F93F1F900078}"/>
              </a:ext>
            </a:extLst>
          </p:cNvPr>
          <p:cNvSpPr txBox="1"/>
          <p:nvPr/>
        </p:nvSpPr>
        <p:spPr>
          <a:xfrm>
            <a:off x="4193307" y="2355218"/>
            <a:ext cx="703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..............................................................................................................................12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468AD9F-3864-47D2-8202-42706F2ED1DD}"/>
              </a:ext>
            </a:extLst>
          </p:cNvPr>
          <p:cNvSpPr txBox="1"/>
          <p:nvPr/>
        </p:nvSpPr>
        <p:spPr>
          <a:xfrm>
            <a:off x="8579787" y="2846307"/>
            <a:ext cx="274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..........................................15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4998D7C-A4A4-4EA7-BA88-4ADA27105129}"/>
              </a:ext>
            </a:extLst>
          </p:cNvPr>
          <p:cNvSpPr txBox="1"/>
          <p:nvPr/>
        </p:nvSpPr>
        <p:spPr>
          <a:xfrm>
            <a:off x="5337282" y="4129489"/>
            <a:ext cx="788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........................................................................................................20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847D5A0-1A8C-4135-A3DC-F038896A2184}"/>
              </a:ext>
            </a:extLst>
          </p:cNvPr>
          <p:cNvSpPr txBox="1"/>
          <p:nvPr/>
        </p:nvSpPr>
        <p:spPr>
          <a:xfrm>
            <a:off x="5134083" y="4635081"/>
            <a:ext cx="788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............................................................................................................23</a:t>
            </a:r>
          </a:p>
        </p:txBody>
      </p:sp>
      <p:pic>
        <p:nvPicPr>
          <p:cNvPr id="36" name="Picture 2" descr="TRF5: concurso para juiz federal - Notícias CERS">
            <a:extLst>
              <a:ext uri="{FF2B5EF4-FFF2-40B4-BE49-F238E27FC236}">
                <a16:creationId xmlns:a16="http://schemas.microsoft.com/office/drawing/2014/main" id="{DEE2CE28-A961-4F8C-8E54-929811BB6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1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07C51A-E38A-4C71-BF57-05FE0B132E02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1CABA-E9DD-4CB5-9621-61C575AF18C8}"/>
              </a:ext>
            </a:extLst>
          </p:cNvPr>
          <p:cNvSpPr/>
          <p:nvPr/>
        </p:nvSpPr>
        <p:spPr>
          <a:xfrm>
            <a:off x="2155767" y="2687382"/>
            <a:ext cx="7880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1. O que é o Gerenciamento de Mudanças?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D38AD7-B0C1-4706-9AE6-79AFA936E4DC}"/>
              </a:ext>
            </a:extLst>
          </p:cNvPr>
          <p:cNvSpPr/>
          <p:nvPr/>
        </p:nvSpPr>
        <p:spPr>
          <a:xfrm rot="16200000">
            <a:off x="-2578738" y="401325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559AC33-01EE-4614-A164-907AF9E8419B}"/>
              </a:ext>
            </a:extLst>
          </p:cNvPr>
          <p:cNvSpPr/>
          <p:nvPr/>
        </p:nvSpPr>
        <p:spPr>
          <a:xfrm rot="16200000">
            <a:off x="9347248" y="257874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AF3FFA0-6E4B-40C3-A75E-DD9E381861A9}"/>
              </a:ext>
            </a:extLst>
          </p:cNvPr>
          <p:cNvSpPr/>
          <p:nvPr/>
        </p:nvSpPr>
        <p:spPr>
          <a:xfrm>
            <a:off x="-1" y="-3590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C064C4-8197-4726-B1A4-570BBA5473A3}"/>
              </a:ext>
            </a:extLst>
          </p:cNvPr>
          <p:cNvSpPr/>
          <p:nvPr/>
        </p:nvSpPr>
        <p:spPr>
          <a:xfrm>
            <a:off x="1942405" y="6591992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83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9617361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Bahnschrift SemiBold" panose="020B0502040204020203" pitchFamily="34" charset="0"/>
              </a:rPr>
              <a:t>1. O Que é o Gerenciamento de Mudanças?</a:t>
            </a:r>
            <a:endParaRPr lang="pt-br" sz="280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CBBCA6-900C-4DD5-B0FD-BB699DFB8B6C}"/>
              </a:ext>
            </a:extLst>
          </p:cNvPr>
          <p:cNvSpPr txBox="1"/>
          <p:nvPr/>
        </p:nvSpPr>
        <p:spPr>
          <a:xfrm>
            <a:off x="600826" y="1342684"/>
            <a:ext cx="51206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Bahnschrift Light" panose="020B0502040204020203" pitchFamily="34" charset="0"/>
              </a:rPr>
              <a:t>Uma mudança é qualquer alteração realizada em um item de configuração, ou seja, as mudanças nos diferentes componentes que precisem ser configurados com o objetivo de entregar um serviço de TI. São exemplos de itens de configuração: um serviço, um sistema, hardware, software, pessoas, instalações físicas, documentos, acordos de nível de serviços.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O Gerenciamento de Mudanças tem como objetivo assegurar que métodos e procedimentos padronizados sejam utilizados de forma eficaz em todas as alterações necessárias no ambiente de TI. Isso é necessário para minimizar os impactos negativos dessas intervenções e melhorar a qualidade dos serviços oferecidos à instituição.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Nesse sentido, o Gerenciamento de Mudanças envolve a avaliação de potenciais riscos e impactos das alterações no ambiente de TI, o desenvolvimento de planos de implementação e o estabelecimento de instâncias de aprovação das demandas. </a:t>
            </a:r>
          </a:p>
          <a:p>
            <a:pPr algn="just"/>
            <a:endParaRPr lang="pt-BR" sz="1200">
              <a:latin typeface="Bahnschrift Light" panose="020B0502040204020203" pitchFamily="34" charset="0"/>
            </a:endParaRP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Ademais, vale ressaltar que o processo de Gerenciamento de Mudanças se relaciona com outros processos tais como o Gerenciamento de Configuração, que fornece informações sobre as possíveis implicações e impactos que as mudanças possam causar, o Gerenciamento de Implementação e liberação, que executa a mudança, o Gerenciamento de Incidentes e de Problemas que auxiliam na identificação das mudanças necessárias.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8138BE-F624-42AB-8777-2AE230788A22}"/>
              </a:ext>
            </a:extLst>
          </p:cNvPr>
          <p:cNvSpPr txBox="1"/>
          <p:nvPr/>
        </p:nvSpPr>
        <p:spPr>
          <a:xfrm>
            <a:off x="6446752" y="1338348"/>
            <a:ext cx="51206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Bahnschrift Light" panose="020B0502040204020203" pitchFamily="34" charset="0"/>
              </a:rPr>
              <a:t>Uma vez implementado o processo de Gerenciamento de Mudanças, espera-se alcançar os seguintes resultados:</a:t>
            </a:r>
          </a:p>
          <a:p>
            <a:pPr algn="just"/>
            <a:r>
              <a:rPr lang="pt-BR" sz="1200">
                <a:latin typeface="Bahnschrift Light" panose="020B0502040204020203" pitchFamily="34" charset="0"/>
              </a:rPr>
              <a:t> 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pt-BR" sz="1200">
                <a:latin typeface="Bahnschrift Light" panose="020B0502040204020203" pitchFamily="34" charset="0"/>
              </a:rPr>
              <a:t>Mudanças executadas de maneira planejada, com agilidade, de acordo com as prioridades da instituição</a:t>
            </a:r>
          </a:p>
          <a:p>
            <a:pPr lvl="0" algn="just"/>
            <a:endParaRPr lang="pt-BR" sz="1200">
              <a:latin typeface="Bahnschrift Light" panose="020B0502040204020203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pt-BR" sz="1200">
                <a:latin typeface="Bahnschrift Light" panose="020B0502040204020203" pitchFamily="34" charset="0"/>
              </a:rPr>
              <a:t>Ampliação da comunicação entre os atores envolvidos no planejamento e execução das mudanças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endParaRPr lang="pt-BR" sz="1200">
              <a:latin typeface="Bahnschrift Light" panose="020B0502040204020203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pt-BR" sz="1200">
                <a:latin typeface="Bahnschrift Light" panose="020B0502040204020203" pitchFamily="34" charset="0"/>
              </a:rPr>
              <a:t>Diminuição da indisponibilidade e lentidão não planejadas de sistemas causada por mudanças</a:t>
            </a:r>
          </a:p>
          <a:p>
            <a:pPr lvl="0" algn="just"/>
            <a:endParaRPr lang="pt-BR" sz="1200">
              <a:latin typeface="Bahnschrift Light" panose="020B0502040204020203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pt-BR" sz="1200">
                <a:latin typeface="Bahnschrift Light" panose="020B0502040204020203" pitchFamily="34" charset="0"/>
              </a:rPr>
              <a:t>Diminuição de incidentes, no ambiente de produção, causados por mudanças</a:t>
            </a:r>
          </a:p>
          <a:p>
            <a:pPr lvl="0" algn="just"/>
            <a:endParaRPr lang="pt-BR" sz="1200">
              <a:latin typeface="Bahnschrift Light" panose="020B0502040204020203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pt-BR" sz="1200">
                <a:latin typeface="Bahnschrift Light" panose="020B0502040204020203" pitchFamily="34" charset="0"/>
              </a:rPr>
              <a:t>Utilização, no ambiente de produção, apenas de versões de hardware e software testadas e aprovadas </a:t>
            </a:r>
          </a:p>
          <a:p>
            <a:pPr lvl="0" algn="just"/>
            <a:endParaRPr lang="pt-BR" sz="1200">
              <a:latin typeface="Bahnschrift Light" panose="020B0502040204020203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pt-BR" sz="1200">
                <a:latin typeface="Bahnschrift Light" panose="020B0502040204020203" pitchFamily="34" charset="0"/>
              </a:rPr>
              <a:t>Documentação dos itens de configuração atualizada</a:t>
            </a:r>
          </a:p>
          <a:p>
            <a:pPr lvl="0" algn="just"/>
            <a:endParaRPr lang="pt-BR" sz="1200">
              <a:latin typeface="Bahnschrift Light" panose="020B0502040204020203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pt-BR" sz="1200">
                <a:latin typeface="Bahnschrift Light" panose="020B0502040204020203" pitchFamily="34" charset="0"/>
              </a:rPr>
              <a:t>Maior satisfação dos usuários com os serviços prestados pela Subsecretaria de TI</a:t>
            </a:r>
          </a:p>
          <a:p>
            <a:endParaRPr lang="pt-BR"/>
          </a:p>
        </p:txBody>
      </p:sp>
      <p:pic>
        <p:nvPicPr>
          <p:cNvPr id="12" name="Picture 2" descr="TRF5: concurso para juiz federal - Notícias CERS">
            <a:extLst>
              <a:ext uri="{FF2B5EF4-FFF2-40B4-BE49-F238E27FC236}">
                <a16:creationId xmlns:a16="http://schemas.microsoft.com/office/drawing/2014/main" id="{1246ABB6-9899-45B3-B503-436013571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4E7CFB1-9C5C-4381-9310-B66051069DBC}"/>
              </a:ext>
            </a:extLst>
          </p:cNvPr>
          <p:cNvCxnSpPr/>
          <p:nvPr/>
        </p:nvCxnSpPr>
        <p:spPr>
          <a:xfrm>
            <a:off x="0" y="6317673"/>
            <a:ext cx="1084810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0DB223-C10E-4E0A-BCFE-8B77CF2321DE}"/>
              </a:ext>
            </a:extLst>
          </p:cNvPr>
          <p:cNvSpPr txBox="1"/>
          <p:nvPr/>
        </p:nvSpPr>
        <p:spPr>
          <a:xfrm>
            <a:off x="5811140" y="6458628"/>
            <a:ext cx="49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ahnschrift" panose="020B0502040204020203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67353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07C51A-E38A-4C71-BF57-05FE0B132E02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1CABA-E9DD-4CB5-9621-61C575AF18C8}"/>
              </a:ext>
            </a:extLst>
          </p:cNvPr>
          <p:cNvSpPr/>
          <p:nvPr/>
        </p:nvSpPr>
        <p:spPr>
          <a:xfrm>
            <a:off x="2155767" y="2687382"/>
            <a:ext cx="7880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2. Atores envolvidos no processo de Gerenciamento de Mudanças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D38AD7-B0C1-4706-9AE6-79AFA936E4DC}"/>
              </a:ext>
            </a:extLst>
          </p:cNvPr>
          <p:cNvSpPr/>
          <p:nvPr/>
        </p:nvSpPr>
        <p:spPr>
          <a:xfrm rot="16200000">
            <a:off x="-2578738" y="401325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559AC33-01EE-4614-A164-907AF9E8419B}"/>
              </a:ext>
            </a:extLst>
          </p:cNvPr>
          <p:cNvSpPr/>
          <p:nvPr/>
        </p:nvSpPr>
        <p:spPr>
          <a:xfrm rot="16200000">
            <a:off x="9347248" y="2578741"/>
            <a:ext cx="5423490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AF3FFA0-6E4B-40C3-A75E-DD9E381861A9}"/>
              </a:ext>
            </a:extLst>
          </p:cNvPr>
          <p:cNvSpPr/>
          <p:nvPr/>
        </p:nvSpPr>
        <p:spPr>
          <a:xfrm>
            <a:off x="-1" y="-3590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C064C4-8197-4726-B1A4-570BBA5473A3}"/>
              </a:ext>
            </a:extLst>
          </p:cNvPr>
          <p:cNvSpPr/>
          <p:nvPr/>
        </p:nvSpPr>
        <p:spPr>
          <a:xfrm>
            <a:off x="1942405" y="6591992"/>
            <a:ext cx="10257905" cy="266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68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10664765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Bahnschrift SemiBold" panose="020B0502040204020203" pitchFamily="34" charset="0"/>
              </a:rPr>
              <a:t>2. Atores envolvidos no processo de Gerenciamento de Mudanças</a:t>
            </a:r>
            <a:endParaRPr lang="pt-br" sz="2800" dirty="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34961AD4-BB62-4F68-9E10-A30380C1D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1D060E-0B79-4865-9644-7DE59F883C98}"/>
              </a:ext>
            </a:extLst>
          </p:cNvPr>
          <p:cNvSpPr txBox="1"/>
          <p:nvPr/>
        </p:nvSpPr>
        <p:spPr>
          <a:xfrm>
            <a:off x="607234" y="1172419"/>
            <a:ext cx="5120640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Existem quatro atores principais envolvidos no processo de Gerenciamento de Mudanças: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b="1" u="sng" dirty="0">
                <a:latin typeface="Bahnschrift Light" panose="020B0502040204020203" pitchFamily="34" charset="0"/>
              </a:rPr>
              <a:t>Solicitante</a:t>
            </a:r>
            <a:r>
              <a:rPr lang="pt-BR" sz="1200" dirty="0">
                <a:latin typeface="Bahnschrift Light" panose="020B0502040204020203" pitchFamily="34" charset="0"/>
              </a:rPr>
              <a:t>: indivíduo que, ao identificar ou ser informado da necessidade de mudança, demanda sua realização. O solicitante deve ser, necessariamente, um colaborador vinculado diretamente à Subsecretaria de Tecnologia da Informação e Comunicação (STI). 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b="1" u="sng" dirty="0">
                <a:latin typeface="Bahnschrift Light" panose="020B0502040204020203" pitchFamily="34" charset="0"/>
              </a:rPr>
              <a:t>Gerente de Mudanças</a:t>
            </a:r>
            <a:r>
              <a:rPr lang="pt-BR" sz="1200" dirty="0">
                <a:latin typeface="Bahnschrift Light" panose="020B0502040204020203" pitchFamily="34" charset="0"/>
              </a:rPr>
              <a:t>: indivíduo responsável por fazer cumprir o processo de mudança, acompanhar e dar andamento às solicitações de mudanças sob sua responsabilidade.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b="1" u="sng" dirty="0">
                <a:latin typeface="Bahnschrift Light"/>
              </a:rPr>
              <a:t>Comitê Consultivo de Mudança (CCM)</a:t>
            </a:r>
            <a:r>
              <a:rPr lang="pt-BR" sz="1200" dirty="0">
                <a:latin typeface="Bahnschrift Light"/>
              </a:rPr>
              <a:t>: colegiado responsável por avaliar as solicitações de mudança e decide sobre sua execução.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b="1" u="sng" dirty="0">
                <a:latin typeface="Bahnschrift Light" panose="020B0502040204020203" pitchFamily="34" charset="0"/>
              </a:rPr>
              <a:t>Equipe Técnica</a:t>
            </a:r>
            <a:r>
              <a:rPr lang="pt-BR" sz="1200" dirty="0">
                <a:latin typeface="Bahnschrift Light" panose="020B0502040204020203" pitchFamily="34" charset="0"/>
              </a:rPr>
              <a:t>: equipe designada pelo Gerente de  Mudanças para implementar a alteração seguindo o plano de implementação aprovado pelo CCM.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Em algumas situações, </a:t>
            </a:r>
            <a:r>
              <a:rPr lang="pt-BR" sz="1200" b="1" dirty="0">
                <a:latin typeface="Bahnschrift Light" panose="020B0502040204020203" pitchFamily="34" charset="0"/>
              </a:rPr>
              <a:t>os papeis descritos acima podem ser ocupados pelo mesmo indivíduo</a:t>
            </a:r>
            <a:r>
              <a:rPr lang="pt-BR" sz="1200" dirty="0">
                <a:latin typeface="Bahnschrift Light" panose="020B0502040204020203" pitchFamily="34" charset="0"/>
              </a:rPr>
              <a:t>. Por exemplo, o solicitante pode ser a mesma pessoa que irá implementar a mudança (equipe técnica) ou até mesmo o Gerente de Mudanças.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No Portal de Governança de TI do TRF5 será disponibilizada uma lista das mudanças mapeadas e seus respectivos Gerentes de Mudança. 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0417BE7-AC16-4877-AC19-F565DF2D2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976206"/>
              </p:ext>
            </p:extLst>
          </p:nvPr>
        </p:nvGraphicFramePr>
        <p:xfrm>
          <a:off x="5559368" y="1753986"/>
          <a:ext cx="6338915" cy="37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D169814-8B0B-400E-AE67-2F991C4BF5B2}"/>
              </a:ext>
            </a:extLst>
          </p:cNvPr>
          <p:cNvCxnSpPr/>
          <p:nvPr/>
        </p:nvCxnSpPr>
        <p:spPr>
          <a:xfrm>
            <a:off x="0" y="6317673"/>
            <a:ext cx="1084810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3A396A6-37FD-4C52-AFB1-B0072AF32271}"/>
              </a:ext>
            </a:extLst>
          </p:cNvPr>
          <p:cNvSpPr txBox="1"/>
          <p:nvPr/>
        </p:nvSpPr>
        <p:spPr>
          <a:xfrm>
            <a:off x="5881832" y="6458628"/>
            <a:ext cx="42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Bahnschrift" panose="020B0502040204020203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8611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F92185-669C-4A69-B164-E21EF3ADEC8B}"/>
              </a:ext>
            </a:extLst>
          </p:cNvPr>
          <p:cNvSpPr/>
          <p:nvPr/>
        </p:nvSpPr>
        <p:spPr>
          <a:xfrm>
            <a:off x="1712422" y="806335"/>
            <a:ext cx="10479578" cy="83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96AAF8-89A7-4295-8F6B-4B992C5E5A36}"/>
              </a:ext>
            </a:extLst>
          </p:cNvPr>
          <p:cNvSpPr txBox="1">
            <a:spLocks/>
          </p:cNvSpPr>
          <p:nvPr/>
        </p:nvSpPr>
        <p:spPr>
          <a:xfrm>
            <a:off x="1638072" y="124689"/>
            <a:ext cx="10664765" cy="947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Bahnschrift SemiBold"/>
              </a:rPr>
              <a:t>2. Atores envolvidos no processo de Gerenciamento de Mudanças</a:t>
            </a:r>
            <a:endParaRPr lang="pt-br" sz="2800" dirty="0">
              <a:latin typeface="Bahnschrift SemiBol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2DB33A-F1F2-477B-BD27-774B9AAC5C83}"/>
              </a:ext>
            </a:extLst>
          </p:cNvPr>
          <p:cNvSpPr/>
          <p:nvPr/>
        </p:nvSpPr>
        <p:spPr>
          <a:xfrm>
            <a:off x="11842865" y="4228404"/>
            <a:ext cx="349135" cy="26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FFA49E-8512-45B2-AC98-B71548D96A5E}"/>
              </a:ext>
            </a:extLst>
          </p:cNvPr>
          <p:cNvSpPr/>
          <p:nvPr/>
        </p:nvSpPr>
        <p:spPr>
          <a:xfrm>
            <a:off x="11953702" y="4355865"/>
            <a:ext cx="349135" cy="26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TRF5: concurso para juiz federal - Notícias CERS">
            <a:extLst>
              <a:ext uri="{FF2B5EF4-FFF2-40B4-BE49-F238E27FC236}">
                <a16:creationId xmlns:a16="http://schemas.microsoft.com/office/drawing/2014/main" id="{34961AD4-BB62-4F68-9E10-A30380C1D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33878" r="11815" b="41533"/>
          <a:stretch/>
        </p:blipFill>
        <p:spPr bwMode="auto">
          <a:xfrm>
            <a:off x="0" y="6428588"/>
            <a:ext cx="2594611" cy="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1D060E-0B79-4865-9644-7DE59F883C98}"/>
              </a:ext>
            </a:extLst>
          </p:cNvPr>
          <p:cNvSpPr txBox="1"/>
          <p:nvPr/>
        </p:nvSpPr>
        <p:spPr>
          <a:xfrm>
            <a:off x="607234" y="1172419"/>
            <a:ext cx="5120640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O Comitê Consultivo de Mudança é composto pelos titulares da Subsecretaria de Tecnologia da Informação, Divisão de Infraestrutura de Tecnologia da Informação, Divisão de Sistemas e do Núcleo de Governança da Tecnologia da Informação (N-GOV). 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/>
              </a:rPr>
              <a:t>Esses quatro indivíduos devem se reunir periodicamente (de forma presencial ou remota) para avaliar as solicitações de mudanças. Para o início da reunião é necessário presença de todos os membros, ou respectivos suplentes.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As deliberações se dão pela maioria absoluta dos votos, mas </a:t>
            </a:r>
            <a:r>
              <a:rPr lang="pt-BR" sz="1200" b="1" dirty="0">
                <a:latin typeface="Bahnschrift Light" panose="020B0502040204020203" pitchFamily="34" charset="0"/>
              </a:rPr>
              <a:t>o titular do N-GOV não vota nas deliberações do CCM</a:t>
            </a:r>
            <a:r>
              <a:rPr lang="pt-BR" sz="1200" dirty="0">
                <a:latin typeface="Bahnschrift Light" panose="020B0502040204020203" pitchFamily="34" charset="0"/>
              </a:rPr>
              <a:t>, desempenhando um papel consultivo e orientativo junto aos demais membros.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Cada titular deverá indicar ao menos um suplente para substituí-lo em seus afastamentos legais e quando da incompatibilidade de agendas com os demais membros do CCM.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Sempre que julgarem necessário, os membros do CCM poderão convocar outros atores, internos ou externos à STI, para auxiliar no processo de tomada de decisão.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  <a:p>
            <a:pPr algn="just"/>
            <a:r>
              <a:rPr lang="pt-BR" sz="1200" dirty="0">
                <a:latin typeface="Bahnschrift Light" panose="020B0502040204020203" pitchFamily="34" charset="0"/>
              </a:rPr>
              <a:t>A qualquer momento, os membros do CCM poderão convocar reunião extraordinária com o objetivo de deliberar sobre mudanças urgentes ou de impactos provenientes da implementação de mudanças. </a:t>
            </a:r>
          </a:p>
          <a:p>
            <a:pPr algn="just"/>
            <a:endParaRPr lang="pt-BR" sz="1200" dirty="0">
              <a:latin typeface="Bahnschrift Light" panose="020B0502040204020203" pitchFamily="34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D169814-8B0B-400E-AE67-2F991C4BF5B2}"/>
              </a:ext>
            </a:extLst>
          </p:cNvPr>
          <p:cNvCxnSpPr/>
          <p:nvPr/>
        </p:nvCxnSpPr>
        <p:spPr>
          <a:xfrm>
            <a:off x="0" y="6350924"/>
            <a:ext cx="1084810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3A396A6-37FD-4C52-AFB1-B0072AF32271}"/>
              </a:ext>
            </a:extLst>
          </p:cNvPr>
          <p:cNvSpPr txBox="1"/>
          <p:nvPr/>
        </p:nvSpPr>
        <p:spPr>
          <a:xfrm>
            <a:off x="5882053" y="6458628"/>
            <a:ext cx="49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</a:rPr>
              <a:t>08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41E95BC7-DC89-4500-A01F-FEFAE60E8BED}"/>
              </a:ext>
            </a:extLst>
          </p:cNvPr>
          <p:cNvSpPr/>
          <p:nvPr/>
        </p:nvSpPr>
        <p:spPr>
          <a:xfrm>
            <a:off x="8022431" y="1753986"/>
            <a:ext cx="3483883" cy="1132436"/>
          </a:xfrm>
          <a:custGeom>
            <a:avLst/>
            <a:gdLst>
              <a:gd name="connsiteX0" fmla="*/ 188743 w 1132435"/>
              <a:gd name="connsiteY0" fmla="*/ 0 h 3483882"/>
              <a:gd name="connsiteX1" fmla="*/ 943692 w 1132435"/>
              <a:gd name="connsiteY1" fmla="*/ 0 h 3483882"/>
              <a:gd name="connsiteX2" fmla="*/ 1132435 w 1132435"/>
              <a:gd name="connsiteY2" fmla="*/ 188743 h 3483882"/>
              <a:gd name="connsiteX3" fmla="*/ 1132435 w 1132435"/>
              <a:gd name="connsiteY3" fmla="*/ 3483882 h 3483882"/>
              <a:gd name="connsiteX4" fmla="*/ 1132435 w 1132435"/>
              <a:gd name="connsiteY4" fmla="*/ 3483882 h 3483882"/>
              <a:gd name="connsiteX5" fmla="*/ 0 w 1132435"/>
              <a:gd name="connsiteY5" fmla="*/ 3483882 h 3483882"/>
              <a:gd name="connsiteX6" fmla="*/ 0 w 1132435"/>
              <a:gd name="connsiteY6" fmla="*/ 3483882 h 3483882"/>
              <a:gd name="connsiteX7" fmla="*/ 0 w 1132435"/>
              <a:gd name="connsiteY7" fmla="*/ 188743 h 3483882"/>
              <a:gd name="connsiteX8" fmla="*/ 188743 w 1132435"/>
              <a:gd name="connsiteY8" fmla="*/ 0 h 34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435" h="3483882">
                <a:moveTo>
                  <a:pt x="1132435" y="580660"/>
                </a:moveTo>
                <a:lnTo>
                  <a:pt x="1132435" y="2903222"/>
                </a:lnTo>
                <a:cubicBezTo>
                  <a:pt x="1132435" y="3223911"/>
                  <a:pt x="1104967" y="3483880"/>
                  <a:pt x="1071084" y="3483880"/>
                </a:cubicBezTo>
                <a:lnTo>
                  <a:pt x="0" y="3483880"/>
                </a:lnTo>
                <a:lnTo>
                  <a:pt x="0" y="3483880"/>
                </a:lnTo>
                <a:lnTo>
                  <a:pt x="0" y="2"/>
                </a:lnTo>
                <a:lnTo>
                  <a:pt x="0" y="2"/>
                </a:lnTo>
                <a:lnTo>
                  <a:pt x="1071084" y="2"/>
                </a:lnTo>
                <a:cubicBezTo>
                  <a:pt x="1104967" y="2"/>
                  <a:pt x="1132435" y="259971"/>
                  <a:pt x="1132435" y="58066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1" tIns="80046" rIns="104811" bIns="80047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200" kern="1200" dirty="0">
                <a:latin typeface="Bahnschrift" panose="020B0502040204020203" pitchFamily="34" charset="0"/>
              </a:rPr>
              <a:t>Subsecretaria de TI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200" kern="1200" dirty="0">
                <a:latin typeface="Bahnschrift" panose="020B0502040204020203" pitchFamily="34" charset="0"/>
              </a:rPr>
              <a:t>Divisão de Infraestrutura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200" kern="1200" dirty="0">
                <a:latin typeface="Bahnschrift" panose="020B0502040204020203" pitchFamily="34" charset="0"/>
              </a:rPr>
              <a:t>Divisão de Sistemas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200" kern="1200" dirty="0">
                <a:latin typeface="Bahnschrift"/>
              </a:rPr>
              <a:t>Núcleo de Governança</a:t>
            </a:r>
            <a:r>
              <a:rPr lang="pt-BR" sz="1200" dirty="0">
                <a:latin typeface="Bahnschrift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Bahnschrift"/>
              </a:rPr>
              <a:t>de TI</a:t>
            </a:r>
            <a:endParaRPr lang="pt-BR" sz="1200" kern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1E940747-802B-46C9-9493-DA51323F95C2}"/>
              </a:ext>
            </a:extLst>
          </p:cNvPr>
          <p:cNvSpPr/>
          <p:nvPr/>
        </p:nvSpPr>
        <p:spPr>
          <a:xfrm>
            <a:off x="6096000" y="1693271"/>
            <a:ext cx="1959683" cy="1273446"/>
          </a:xfrm>
          <a:custGeom>
            <a:avLst/>
            <a:gdLst>
              <a:gd name="connsiteX0" fmla="*/ 0 w 1959683"/>
              <a:gd name="connsiteY0" fmla="*/ 235929 h 1415544"/>
              <a:gd name="connsiteX1" fmla="*/ 235929 w 1959683"/>
              <a:gd name="connsiteY1" fmla="*/ 0 h 1415544"/>
              <a:gd name="connsiteX2" fmla="*/ 1723754 w 1959683"/>
              <a:gd name="connsiteY2" fmla="*/ 0 h 1415544"/>
              <a:gd name="connsiteX3" fmla="*/ 1959683 w 1959683"/>
              <a:gd name="connsiteY3" fmla="*/ 235929 h 1415544"/>
              <a:gd name="connsiteX4" fmla="*/ 1959683 w 1959683"/>
              <a:gd name="connsiteY4" fmla="*/ 1179615 h 1415544"/>
              <a:gd name="connsiteX5" fmla="*/ 1723754 w 1959683"/>
              <a:gd name="connsiteY5" fmla="*/ 1415544 h 1415544"/>
              <a:gd name="connsiteX6" fmla="*/ 235929 w 1959683"/>
              <a:gd name="connsiteY6" fmla="*/ 1415544 h 1415544"/>
              <a:gd name="connsiteX7" fmla="*/ 0 w 1959683"/>
              <a:gd name="connsiteY7" fmla="*/ 1179615 h 1415544"/>
              <a:gd name="connsiteX8" fmla="*/ 0 w 1959683"/>
              <a:gd name="connsiteY8" fmla="*/ 235929 h 141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83" h="1415544">
                <a:moveTo>
                  <a:pt x="0" y="235929"/>
                </a:moveTo>
                <a:cubicBezTo>
                  <a:pt x="0" y="105629"/>
                  <a:pt x="105629" y="0"/>
                  <a:pt x="235929" y="0"/>
                </a:cubicBezTo>
                <a:lnTo>
                  <a:pt x="1723754" y="0"/>
                </a:lnTo>
                <a:cubicBezTo>
                  <a:pt x="1854054" y="0"/>
                  <a:pt x="1959683" y="105629"/>
                  <a:pt x="1959683" y="235929"/>
                </a:cubicBezTo>
                <a:lnTo>
                  <a:pt x="1959683" y="1179615"/>
                </a:lnTo>
                <a:cubicBezTo>
                  <a:pt x="1959683" y="1309915"/>
                  <a:pt x="1854054" y="1415544"/>
                  <a:pt x="1723754" y="1415544"/>
                </a:cubicBezTo>
                <a:lnTo>
                  <a:pt x="235929" y="1415544"/>
                </a:lnTo>
                <a:cubicBezTo>
                  <a:pt x="105629" y="1415544"/>
                  <a:pt x="0" y="1309915"/>
                  <a:pt x="0" y="1179615"/>
                </a:cubicBezTo>
                <a:lnTo>
                  <a:pt x="0" y="23592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301" tIns="107201" rIns="145301" bIns="1072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>
                <a:latin typeface="Bahnschrift" panose="020B0502040204020203" pitchFamily="34" charset="0"/>
              </a:rPr>
              <a:t>Composição</a:t>
            </a: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40907C6C-32DB-4B86-96EE-568F1A8C0F33}"/>
              </a:ext>
            </a:extLst>
          </p:cNvPr>
          <p:cNvSpPr/>
          <p:nvPr/>
        </p:nvSpPr>
        <p:spPr>
          <a:xfrm>
            <a:off x="8022431" y="3240307"/>
            <a:ext cx="3483883" cy="1132436"/>
          </a:xfrm>
          <a:custGeom>
            <a:avLst/>
            <a:gdLst>
              <a:gd name="connsiteX0" fmla="*/ 188743 w 1132435"/>
              <a:gd name="connsiteY0" fmla="*/ 0 h 3483882"/>
              <a:gd name="connsiteX1" fmla="*/ 943692 w 1132435"/>
              <a:gd name="connsiteY1" fmla="*/ 0 h 3483882"/>
              <a:gd name="connsiteX2" fmla="*/ 1132435 w 1132435"/>
              <a:gd name="connsiteY2" fmla="*/ 188743 h 3483882"/>
              <a:gd name="connsiteX3" fmla="*/ 1132435 w 1132435"/>
              <a:gd name="connsiteY3" fmla="*/ 3483882 h 3483882"/>
              <a:gd name="connsiteX4" fmla="*/ 1132435 w 1132435"/>
              <a:gd name="connsiteY4" fmla="*/ 3483882 h 3483882"/>
              <a:gd name="connsiteX5" fmla="*/ 0 w 1132435"/>
              <a:gd name="connsiteY5" fmla="*/ 3483882 h 3483882"/>
              <a:gd name="connsiteX6" fmla="*/ 0 w 1132435"/>
              <a:gd name="connsiteY6" fmla="*/ 3483882 h 3483882"/>
              <a:gd name="connsiteX7" fmla="*/ 0 w 1132435"/>
              <a:gd name="connsiteY7" fmla="*/ 188743 h 3483882"/>
              <a:gd name="connsiteX8" fmla="*/ 188743 w 1132435"/>
              <a:gd name="connsiteY8" fmla="*/ 0 h 34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435" h="3483882">
                <a:moveTo>
                  <a:pt x="1132435" y="580660"/>
                </a:moveTo>
                <a:lnTo>
                  <a:pt x="1132435" y="2903222"/>
                </a:lnTo>
                <a:cubicBezTo>
                  <a:pt x="1132435" y="3223911"/>
                  <a:pt x="1104967" y="3483880"/>
                  <a:pt x="1071084" y="3483880"/>
                </a:cubicBezTo>
                <a:lnTo>
                  <a:pt x="0" y="3483880"/>
                </a:lnTo>
                <a:lnTo>
                  <a:pt x="0" y="3483880"/>
                </a:lnTo>
                <a:lnTo>
                  <a:pt x="0" y="2"/>
                </a:lnTo>
                <a:lnTo>
                  <a:pt x="0" y="2"/>
                </a:lnTo>
                <a:lnTo>
                  <a:pt x="1071084" y="2"/>
                </a:lnTo>
                <a:cubicBezTo>
                  <a:pt x="1104967" y="2"/>
                  <a:pt x="1132435" y="259971"/>
                  <a:pt x="1132435" y="58066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1" tIns="80047" rIns="104811" bIns="80046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200" kern="1200">
                <a:latin typeface="Bahnschrift" panose="020B0502040204020203" pitchFamily="34" charset="0"/>
              </a:rPr>
              <a:t>Por maioria absoluta dos votos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200" kern="1200">
                <a:latin typeface="Bahnschrift" panose="020B0502040204020203" pitchFamily="34" charset="0"/>
              </a:rPr>
              <a:t>Necessário presença de todos os titulares ou respectivos suplentes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200" kern="1200">
                <a:latin typeface="Bahnschrift" panose="020B0502040204020203" pitchFamily="34" charset="0"/>
              </a:rPr>
              <a:t>Reuniões periódicas presenciais ou virtuais</a:t>
            </a: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A71C470C-D145-4465-9EF2-EBC946C4C010}"/>
              </a:ext>
            </a:extLst>
          </p:cNvPr>
          <p:cNvSpPr/>
          <p:nvPr/>
        </p:nvSpPr>
        <p:spPr>
          <a:xfrm>
            <a:off x="6096000" y="3179593"/>
            <a:ext cx="1959683" cy="1273446"/>
          </a:xfrm>
          <a:custGeom>
            <a:avLst/>
            <a:gdLst>
              <a:gd name="connsiteX0" fmla="*/ 0 w 1959683"/>
              <a:gd name="connsiteY0" fmla="*/ 235929 h 1415544"/>
              <a:gd name="connsiteX1" fmla="*/ 235929 w 1959683"/>
              <a:gd name="connsiteY1" fmla="*/ 0 h 1415544"/>
              <a:gd name="connsiteX2" fmla="*/ 1723754 w 1959683"/>
              <a:gd name="connsiteY2" fmla="*/ 0 h 1415544"/>
              <a:gd name="connsiteX3" fmla="*/ 1959683 w 1959683"/>
              <a:gd name="connsiteY3" fmla="*/ 235929 h 1415544"/>
              <a:gd name="connsiteX4" fmla="*/ 1959683 w 1959683"/>
              <a:gd name="connsiteY4" fmla="*/ 1179615 h 1415544"/>
              <a:gd name="connsiteX5" fmla="*/ 1723754 w 1959683"/>
              <a:gd name="connsiteY5" fmla="*/ 1415544 h 1415544"/>
              <a:gd name="connsiteX6" fmla="*/ 235929 w 1959683"/>
              <a:gd name="connsiteY6" fmla="*/ 1415544 h 1415544"/>
              <a:gd name="connsiteX7" fmla="*/ 0 w 1959683"/>
              <a:gd name="connsiteY7" fmla="*/ 1179615 h 1415544"/>
              <a:gd name="connsiteX8" fmla="*/ 0 w 1959683"/>
              <a:gd name="connsiteY8" fmla="*/ 235929 h 141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83" h="1415544">
                <a:moveTo>
                  <a:pt x="0" y="235929"/>
                </a:moveTo>
                <a:cubicBezTo>
                  <a:pt x="0" y="105629"/>
                  <a:pt x="105629" y="0"/>
                  <a:pt x="235929" y="0"/>
                </a:cubicBezTo>
                <a:lnTo>
                  <a:pt x="1723754" y="0"/>
                </a:lnTo>
                <a:cubicBezTo>
                  <a:pt x="1854054" y="0"/>
                  <a:pt x="1959683" y="105629"/>
                  <a:pt x="1959683" y="235929"/>
                </a:cubicBezTo>
                <a:lnTo>
                  <a:pt x="1959683" y="1179615"/>
                </a:lnTo>
                <a:cubicBezTo>
                  <a:pt x="1959683" y="1309915"/>
                  <a:pt x="1854054" y="1415544"/>
                  <a:pt x="1723754" y="1415544"/>
                </a:cubicBezTo>
                <a:lnTo>
                  <a:pt x="235929" y="1415544"/>
                </a:lnTo>
                <a:cubicBezTo>
                  <a:pt x="105629" y="1415544"/>
                  <a:pt x="0" y="1309915"/>
                  <a:pt x="0" y="1179615"/>
                </a:cubicBezTo>
                <a:lnTo>
                  <a:pt x="0" y="23592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301" tIns="107201" rIns="145301" bIns="1072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>
                <a:latin typeface="Bahnschrift" panose="020B0502040204020203" pitchFamily="34" charset="0"/>
              </a:rPr>
              <a:t>Deliberação</a:t>
            </a: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AB2DEF8D-B92E-48DF-A6C1-2CD044CB7701}"/>
              </a:ext>
            </a:extLst>
          </p:cNvPr>
          <p:cNvSpPr/>
          <p:nvPr/>
        </p:nvSpPr>
        <p:spPr>
          <a:xfrm>
            <a:off x="8022431" y="4726628"/>
            <a:ext cx="3483883" cy="1132436"/>
          </a:xfrm>
          <a:custGeom>
            <a:avLst/>
            <a:gdLst>
              <a:gd name="connsiteX0" fmla="*/ 188743 w 1132435"/>
              <a:gd name="connsiteY0" fmla="*/ 0 h 3483882"/>
              <a:gd name="connsiteX1" fmla="*/ 943692 w 1132435"/>
              <a:gd name="connsiteY1" fmla="*/ 0 h 3483882"/>
              <a:gd name="connsiteX2" fmla="*/ 1132435 w 1132435"/>
              <a:gd name="connsiteY2" fmla="*/ 188743 h 3483882"/>
              <a:gd name="connsiteX3" fmla="*/ 1132435 w 1132435"/>
              <a:gd name="connsiteY3" fmla="*/ 3483882 h 3483882"/>
              <a:gd name="connsiteX4" fmla="*/ 1132435 w 1132435"/>
              <a:gd name="connsiteY4" fmla="*/ 3483882 h 3483882"/>
              <a:gd name="connsiteX5" fmla="*/ 0 w 1132435"/>
              <a:gd name="connsiteY5" fmla="*/ 3483882 h 3483882"/>
              <a:gd name="connsiteX6" fmla="*/ 0 w 1132435"/>
              <a:gd name="connsiteY6" fmla="*/ 3483882 h 3483882"/>
              <a:gd name="connsiteX7" fmla="*/ 0 w 1132435"/>
              <a:gd name="connsiteY7" fmla="*/ 188743 h 3483882"/>
              <a:gd name="connsiteX8" fmla="*/ 188743 w 1132435"/>
              <a:gd name="connsiteY8" fmla="*/ 0 h 34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435" h="3483882">
                <a:moveTo>
                  <a:pt x="1132435" y="580660"/>
                </a:moveTo>
                <a:lnTo>
                  <a:pt x="1132435" y="2903222"/>
                </a:lnTo>
                <a:cubicBezTo>
                  <a:pt x="1132435" y="3223911"/>
                  <a:pt x="1104967" y="3483880"/>
                  <a:pt x="1071084" y="3483880"/>
                </a:cubicBezTo>
                <a:lnTo>
                  <a:pt x="0" y="3483880"/>
                </a:lnTo>
                <a:lnTo>
                  <a:pt x="0" y="3483880"/>
                </a:lnTo>
                <a:lnTo>
                  <a:pt x="0" y="2"/>
                </a:lnTo>
                <a:lnTo>
                  <a:pt x="0" y="2"/>
                </a:lnTo>
                <a:lnTo>
                  <a:pt x="1071084" y="2"/>
                </a:lnTo>
                <a:cubicBezTo>
                  <a:pt x="1104967" y="2"/>
                  <a:pt x="1132435" y="259971"/>
                  <a:pt x="1132435" y="58066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1" tIns="80047" rIns="104811" bIns="80046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200" kern="1200">
                <a:latin typeface="Bahnschrift" panose="020B0502040204020203" pitchFamily="34" charset="0"/>
              </a:rPr>
              <a:t>É possível convocar outros atores para auxiliar na tomada de decisão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200" kern="1200">
                <a:latin typeface="Bahnschrift" panose="020B0502040204020203" pitchFamily="34" charset="0"/>
              </a:rPr>
              <a:t>Pode ser convocada reunião extraordinária para deliberar sobre mudanças urgentes ou impactos inesperados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36F5E374-CECF-40A6-8C58-47D36987B90F}"/>
              </a:ext>
            </a:extLst>
          </p:cNvPr>
          <p:cNvSpPr/>
          <p:nvPr/>
        </p:nvSpPr>
        <p:spPr>
          <a:xfrm>
            <a:off x="6096000" y="4665914"/>
            <a:ext cx="1959683" cy="1273446"/>
          </a:xfrm>
          <a:custGeom>
            <a:avLst/>
            <a:gdLst>
              <a:gd name="connsiteX0" fmla="*/ 0 w 1959683"/>
              <a:gd name="connsiteY0" fmla="*/ 235929 h 1415544"/>
              <a:gd name="connsiteX1" fmla="*/ 235929 w 1959683"/>
              <a:gd name="connsiteY1" fmla="*/ 0 h 1415544"/>
              <a:gd name="connsiteX2" fmla="*/ 1723754 w 1959683"/>
              <a:gd name="connsiteY2" fmla="*/ 0 h 1415544"/>
              <a:gd name="connsiteX3" fmla="*/ 1959683 w 1959683"/>
              <a:gd name="connsiteY3" fmla="*/ 235929 h 1415544"/>
              <a:gd name="connsiteX4" fmla="*/ 1959683 w 1959683"/>
              <a:gd name="connsiteY4" fmla="*/ 1179615 h 1415544"/>
              <a:gd name="connsiteX5" fmla="*/ 1723754 w 1959683"/>
              <a:gd name="connsiteY5" fmla="*/ 1415544 h 1415544"/>
              <a:gd name="connsiteX6" fmla="*/ 235929 w 1959683"/>
              <a:gd name="connsiteY6" fmla="*/ 1415544 h 1415544"/>
              <a:gd name="connsiteX7" fmla="*/ 0 w 1959683"/>
              <a:gd name="connsiteY7" fmla="*/ 1179615 h 1415544"/>
              <a:gd name="connsiteX8" fmla="*/ 0 w 1959683"/>
              <a:gd name="connsiteY8" fmla="*/ 235929 h 141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83" h="1415544">
                <a:moveTo>
                  <a:pt x="0" y="235929"/>
                </a:moveTo>
                <a:cubicBezTo>
                  <a:pt x="0" y="105629"/>
                  <a:pt x="105629" y="0"/>
                  <a:pt x="235929" y="0"/>
                </a:cubicBezTo>
                <a:lnTo>
                  <a:pt x="1723754" y="0"/>
                </a:lnTo>
                <a:cubicBezTo>
                  <a:pt x="1854054" y="0"/>
                  <a:pt x="1959683" y="105629"/>
                  <a:pt x="1959683" y="235929"/>
                </a:cubicBezTo>
                <a:lnTo>
                  <a:pt x="1959683" y="1179615"/>
                </a:lnTo>
                <a:cubicBezTo>
                  <a:pt x="1959683" y="1309915"/>
                  <a:pt x="1854054" y="1415544"/>
                  <a:pt x="1723754" y="1415544"/>
                </a:cubicBezTo>
                <a:lnTo>
                  <a:pt x="235929" y="1415544"/>
                </a:lnTo>
                <a:cubicBezTo>
                  <a:pt x="105629" y="1415544"/>
                  <a:pt x="0" y="1309915"/>
                  <a:pt x="0" y="1179615"/>
                </a:cubicBezTo>
                <a:lnTo>
                  <a:pt x="0" y="23592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301" tIns="107201" rIns="145301" bIns="1072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>
                <a:latin typeface="Bahnschrift" panose="020B0502040204020203" pitchFamily="34" charset="0"/>
              </a:rPr>
              <a:t>Funcionamento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C6F9217-C825-4A53-A2AC-9685E9963CB2}"/>
              </a:ext>
            </a:extLst>
          </p:cNvPr>
          <p:cNvSpPr/>
          <p:nvPr/>
        </p:nvSpPr>
        <p:spPr>
          <a:xfrm>
            <a:off x="6080212" y="1072340"/>
            <a:ext cx="5504554" cy="498719"/>
          </a:xfrm>
          <a:prstGeom prst="roundRect">
            <a:avLst>
              <a:gd name="adj" fmla="val 666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>
                <a:latin typeface="Bahnschrift" panose="020B0502040204020203" pitchFamily="34" charset="0"/>
              </a:rPr>
              <a:t>Comitê Consultivo de Mudança</a:t>
            </a:r>
          </a:p>
        </p:txBody>
      </p:sp>
    </p:spTree>
    <p:extLst>
      <p:ext uri="{BB962C8B-B14F-4D97-AF65-F5344CB8AC3E}">
        <p14:creationId xmlns:p14="http://schemas.microsoft.com/office/powerpoint/2010/main" val="2113394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C3A875F2869546967AC7B4F6D792EB" ma:contentTypeVersion="6" ma:contentTypeDescription="Crie um novo documento." ma:contentTypeScope="" ma:versionID="a06e8ed1ae68e3a8f47f25e8b079d81f">
  <xsd:schema xmlns:xsd="http://www.w3.org/2001/XMLSchema" xmlns:xs="http://www.w3.org/2001/XMLSchema" xmlns:p="http://schemas.microsoft.com/office/2006/metadata/properties" xmlns:ns2="7b1c9ec3-3011-4670-ba65-a4504c7d1340" targetNamespace="http://schemas.microsoft.com/office/2006/metadata/properties" ma:root="true" ma:fieldsID="ba239b8d57be4c063b2236dd9be6dac9" ns2:_="">
    <xsd:import namespace="7b1c9ec3-3011-4670-ba65-a4504c7d13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1c9ec3-3011-4670-ba65-a4504c7d13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0A1A3E-EDB9-4F95-88C2-8329D428F3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AC87F1-F368-4766-A279-E5C5C4BDA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1c9ec3-3011-4670-ba65-a4504c7d13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0F2830-F136-42D4-A1C1-928E4A7EBC3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4045</Words>
  <Application>Microsoft Office PowerPoint</Application>
  <PresentationFormat>Widescreen</PresentationFormat>
  <Paragraphs>429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Bahnschrift</vt:lpstr>
      <vt:lpstr>Bahnschrift Light</vt:lpstr>
      <vt:lpstr>Bahnschrift SemiBold</vt:lpstr>
      <vt:lpstr>Calibri</vt:lpstr>
      <vt:lpstr>Calibri Light</vt:lpstr>
      <vt:lpstr>Times New Roman</vt:lpstr>
      <vt:lpstr>Wingdings</vt:lpstr>
      <vt:lpstr>Tema do Office</vt:lpstr>
      <vt:lpstr>Manual do Processo de Gerenciamento de Mudanças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Dantas</dc:creator>
  <cp:lastModifiedBy>Guilherme Borba Dantas</cp:lastModifiedBy>
  <cp:revision>3</cp:revision>
  <dcterms:created xsi:type="dcterms:W3CDTF">2021-05-26T17:15:05Z</dcterms:created>
  <dcterms:modified xsi:type="dcterms:W3CDTF">2021-11-17T18:42:08Z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0x0101007DC3A875F2869546967AC7B4F6D792EB</vt:lpwstr>
  </property>
</Properties>
</file>